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5" r:id="rId3"/>
    <p:sldId id="388" r:id="rId4"/>
    <p:sldId id="257" r:id="rId5"/>
    <p:sldId id="389" r:id="rId6"/>
    <p:sldId id="258" r:id="rId7"/>
    <p:sldId id="404" r:id="rId8"/>
    <p:sldId id="390" r:id="rId9"/>
    <p:sldId id="378" r:id="rId10"/>
    <p:sldId id="409" r:id="rId11"/>
    <p:sldId id="410" r:id="rId12"/>
    <p:sldId id="411" r:id="rId13"/>
    <p:sldId id="405" r:id="rId14"/>
    <p:sldId id="406" r:id="rId15"/>
    <p:sldId id="407" r:id="rId16"/>
    <p:sldId id="408" r:id="rId17"/>
    <p:sldId id="414" r:id="rId18"/>
    <p:sldId id="412" r:id="rId19"/>
    <p:sldId id="415" r:id="rId20"/>
    <p:sldId id="416" r:id="rId21"/>
    <p:sldId id="413" r:id="rId22"/>
    <p:sldId id="393" r:id="rId23"/>
    <p:sldId id="337" r:id="rId24"/>
    <p:sldId id="432" r:id="rId25"/>
    <p:sldId id="434" r:id="rId26"/>
    <p:sldId id="371" r:id="rId27"/>
    <p:sldId id="433" r:id="rId28"/>
    <p:sldId id="437" r:id="rId29"/>
    <p:sldId id="438" r:id="rId30"/>
    <p:sldId id="439" r:id="rId31"/>
    <p:sldId id="436" r:id="rId32"/>
    <p:sldId id="397" r:id="rId33"/>
    <p:sldId id="395" r:id="rId34"/>
    <p:sldId id="400" r:id="rId35"/>
    <p:sldId id="401" r:id="rId36"/>
    <p:sldId id="402" r:id="rId37"/>
    <p:sldId id="417" r:id="rId38"/>
    <p:sldId id="431" r:id="rId39"/>
    <p:sldId id="398" r:id="rId40"/>
    <p:sldId id="386" r:id="rId41"/>
    <p:sldId id="387" r:id="rId42"/>
    <p:sldId id="424" r:id="rId43"/>
    <p:sldId id="425" r:id="rId44"/>
    <p:sldId id="396" r:id="rId45"/>
    <p:sldId id="421" r:id="rId46"/>
    <p:sldId id="418" r:id="rId47"/>
    <p:sldId id="422" r:id="rId48"/>
    <p:sldId id="420" r:id="rId49"/>
    <p:sldId id="392" r:id="rId50"/>
    <p:sldId id="381" r:id="rId51"/>
    <p:sldId id="429" r:id="rId52"/>
    <p:sldId id="385" r:id="rId53"/>
    <p:sldId id="403" r:id="rId54"/>
    <p:sldId id="430" r:id="rId55"/>
    <p:sldId id="394" r:id="rId56"/>
    <p:sldId id="262" r:id="rId57"/>
    <p:sldId id="399" r:id="rId58"/>
  </p:sldIdLst>
  <p:sldSz cx="14630400" cy="8229600"/>
  <p:notesSz cx="8229600" cy="146304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Raleway" pitchFamily="2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  <p:embeddedFont>
      <p:font typeface="Roboto Bold" panose="02000000000000000000" pitchFamily="2" charset="0"/>
      <p:bold r:id="rId72"/>
    </p:embeddedFont>
    <p:embeddedFont>
      <p:font typeface="Roboto Medium" panose="02000000000000000000" pitchFamily="2" charset="0"/>
      <p:regular r:id="rId73"/>
      <p:italic r:id="rId7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62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74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03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07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22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67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2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1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82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31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8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1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99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47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51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6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88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43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0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94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7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16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33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61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33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48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21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38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09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036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73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49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90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31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55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391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092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26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260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733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21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4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858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82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972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375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802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332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121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58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02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1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3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code/willkoehrsen/start-here-a-gentle-introduction/noteboo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hyperlink" Target="https://github.com/DTYS65/Projet7-OpenClassRoom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projet-7-modele-de-scoring-6b3669013dac.herokuapp.com/" TargetMode="External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9646"/>
            <a:ext cx="7476907" cy="13932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fr-FR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Implémentez un modèle de </a:t>
            </a:r>
            <a:r>
              <a:rPr lang="fr-FR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scoring</a:t>
            </a:r>
            <a:endParaRPr lang="fr-FR" sz="4450" b="1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078840"/>
            <a:ext cx="7556421" cy="10812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ts val="2850"/>
              </a:lnSpc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 document présente une approche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crédit à la consommation pour "Prêt à dépenser", une société spécialisée dans le financement des clients à faible historique de crédit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78204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81EC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2229" y="6920633"/>
            <a:ext cx="11882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JE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765138"/>
            <a:ext cx="333470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par Jean EMIDIO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 des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fichiers</a:t>
            </a:r>
            <a:endParaRPr lang="en-US" sz="4450"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C023572-400B-73BD-5885-6F396483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3887"/>
            <a:ext cx="14630400" cy="45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0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 des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fichiers</a:t>
            </a:r>
            <a:endParaRPr lang="en-US" sz="4450"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2CC150E-F5CE-F0BA-3BB2-8B315F11C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383"/>
            <a:ext cx="14630400" cy="67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4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 des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fichiers</a:t>
            </a:r>
            <a:endParaRPr lang="en-US" sz="445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D24A78-D60E-7C62-5ABA-CA115904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61" y="1348044"/>
            <a:ext cx="9277278" cy="632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99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87389E5F-CCC1-DD75-4D87-23DFA6B4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84" y="1648423"/>
            <a:ext cx="5596402" cy="5998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exploratoire</a:t>
            </a:r>
            <a:endParaRPr lang="en-US" sz="4450" b="1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6A6224-B6A7-2644-AA51-9209D5E33597}"/>
              </a:ext>
            </a:extLst>
          </p:cNvPr>
          <p:cNvGrpSpPr/>
          <p:nvPr/>
        </p:nvGrpSpPr>
        <p:grpSpPr>
          <a:xfrm>
            <a:off x="246581" y="1363220"/>
            <a:ext cx="2106202" cy="1017142"/>
            <a:chOff x="1808252" y="1592494"/>
            <a:chExt cx="2558265" cy="101714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D15819A-4B74-82ED-83BE-89A4ED8A55E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D638FB1-64FD-94A5-16A1-FE7B9C45D94D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Présentation des données</a:t>
              </a:r>
            </a:p>
          </p:txBody>
        </p:sp>
      </p:grp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1962712-CF70-F996-EEB3-4C0B08869D36}"/>
              </a:ext>
            </a:extLst>
          </p:cNvPr>
          <p:cNvSpPr/>
          <p:nvPr/>
        </p:nvSpPr>
        <p:spPr>
          <a:xfrm>
            <a:off x="2494960" y="1363219"/>
            <a:ext cx="11827215" cy="6569494"/>
          </a:xfrm>
          <a:prstGeom prst="roundRect">
            <a:avLst>
              <a:gd name="adj" fmla="val 5394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8AA313A-85E0-DF51-D3DE-9520A22E3F49}"/>
              </a:ext>
            </a:extLst>
          </p:cNvPr>
          <p:cNvSpPr/>
          <p:nvPr/>
        </p:nvSpPr>
        <p:spPr>
          <a:xfrm>
            <a:off x="2841464" y="1648423"/>
            <a:ext cx="6179246" cy="59246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Nombre de clients pour le train : 307 507</a:t>
            </a:r>
          </a:p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Nombre de clients pour le test : 48 744</a:t>
            </a:r>
          </a:p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Nombre de variables : 797</a:t>
            </a:r>
          </a:p>
          <a:p>
            <a:pPr marL="0" indent="0" algn="just">
              <a:buNone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 cible à prédire : TARGET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 : Client pouvant rembourser le prêt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: Client ayant des difficultés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just"/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just"/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just"/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y a un déséquilibre de classe entre les 2 catégories 0 / 1</a:t>
            </a:r>
            <a:endParaRPr lang="en-US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751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CC664C79-8DB3-EE64-DAB8-22EB82B1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20" y="6370854"/>
            <a:ext cx="3976839" cy="991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exploratoire</a:t>
            </a:r>
            <a:endParaRPr lang="en-US" sz="4450" b="1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6A6224-B6A7-2644-AA51-9209D5E33597}"/>
              </a:ext>
            </a:extLst>
          </p:cNvPr>
          <p:cNvGrpSpPr/>
          <p:nvPr/>
        </p:nvGrpSpPr>
        <p:grpSpPr>
          <a:xfrm>
            <a:off x="246581" y="1363220"/>
            <a:ext cx="2106202" cy="1017142"/>
            <a:chOff x="1808252" y="1592494"/>
            <a:chExt cx="2558265" cy="101714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D15819A-4B74-82ED-83BE-89A4ED8A55E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D638FB1-64FD-94A5-16A1-FE7B9C45D94D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Présentation des données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CFC635A-C462-04E5-500D-721B0E8FACF3}"/>
              </a:ext>
            </a:extLst>
          </p:cNvPr>
          <p:cNvGrpSpPr/>
          <p:nvPr/>
        </p:nvGrpSpPr>
        <p:grpSpPr>
          <a:xfrm>
            <a:off x="246575" y="3215716"/>
            <a:ext cx="2106202" cy="1017142"/>
            <a:chOff x="1808252" y="1592494"/>
            <a:chExt cx="2558265" cy="1017142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897B7A57-887B-871E-3B53-0AA68782B6F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BC91C93-EBB6-0887-E06D-81E4A0433F43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Analyse et création de variables explicatives</a:t>
              </a:r>
            </a:p>
          </p:txBody>
        </p:sp>
      </p:grp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788CE953-5527-EBC8-128C-895611907A6D}"/>
              </a:ext>
            </a:extLst>
          </p:cNvPr>
          <p:cNvSpPr/>
          <p:nvPr/>
        </p:nvSpPr>
        <p:spPr>
          <a:xfrm>
            <a:off x="1017142" y="2611235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3A31122-06F8-BAC9-AEBB-4CCE29534D74}"/>
              </a:ext>
            </a:extLst>
          </p:cNvPr>
          <p:cNvSpPr/>
          <p:nvPr/>
        </p:nvSpPr>
        <p:spPr>
          <a:xfrm>
            <a:off x="2494960" y="1363219"/>
            <a:ext cx="11827215" cy="6569494"/>
          </a:xfrm>
          <a:prstGeom prst="roundRect">
            <a:avLst>
              <a:gd name="adj" fmla="val 5394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37B933E5-3290-E377-6648-2570E0C07E25}"/>
              </a:ext>
            </a:extLst>
          </p:cNvPr>
          <p:cNvSpPr/>
          <p:nvPr/>
        </p:nvSpPr>
        <p:spPr>
          <a:xfrm>
            <a:off x="2841464" y="1648423"/>
            <a:ext cx="8583399" cy="53860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Regroupement des données dans un même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dataframe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sur la base du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Kaggle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suivant :</a:t>
            </a:r>
          </a:p>
          <a:p>
            <a:pPr marL="0" indent="0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/>
              </a:rPr>
              <a:t>https://www.kaggle.com/code/willkoehrsen/start-here-a-gentle-introduction/notebook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buNone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Taille des données d'entrainement: 307 507 dont 25.93% de données manquantes</a:t>
            </a:r>
          </a:p>
          <a:p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Taille des données de test: 48 744 dont 22.02% de données manquantes</a:t>
            </a:r>
          </a:p>
          <a:p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Nombre de variables : 797</a:t>
            </a: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des données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 des variables DAYS_BIRTH, DAYS_ID_PUBLISH, DAYS_EMPLOYED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des NaN : remplacement par 0 ou la médiane ou le mode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des valeurs négatives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des variables catégorielles par One Hot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Encoding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engineering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 de nouvelles variables : YEARS_BINNED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Aggrégation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 colonnes _MIN|_MAX|_MEAN|_VAR|_SUM|_SIZE pour chaque variable</a:t>
            </a: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buNone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37E8C7E3-5A74-CE8E-E9CE-4AFFBBD7A190}"/>
              </a:ext>
            </a:extLst>
          </p:cNvPr>
          <p:cNvSpPr/>
          <p:nvPr/>
        </p:nvSpPr>
        <p:spPr>
          <a:xfrm>
            <a:off x="2841463" y="6169709"/>
            <a:ext cx="7216937" cy="269304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Création de nouvelles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</a:t>
            </a:r>
          </a:p>
          <a:p>
            <a:pPr lvl="1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DAYS_EMPLOYED_PERC, INCOME_CREDIT_PERC, INCOME_PER_PERSON, ANNUITY_INCOME_PERC, PAYMENT_RATE, 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NAME_EDUCATION_TYPE, NAME_FAMILY_STATUS, NAME_INCOME_TYPE, NAME_HOUSING_TYPE, NAME_TYPE_SUITE, ORGANIZATION_TYPE, OCCUPATION_TYPE</a:t>
            </a:r>
          </a:p>
          <a:p>
            <a:pPr lvl="1"/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buNone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710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exploratoire</a:t>
            </a:r>
            <a:endParaRPr lang="en-US" sz="4450" b="1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6A6224-B6A7-2644-AA51-9209D5E33597}"/>
              </a:ext>
            </a:extLst>
          </p:cNvPr>
          <p:cNvGrpSpPr/>
          <p:nvPr/>
        </p:nvGrpSpPr>
        <p:grpSpPr>
          <a:xfrm>
            <a:off x="246581" y="1363220"/>
            <a:ext cx="2106202" cy="1017142"/>
            <a:chOff x="1808252" y="1592494"/>
            <a:chExt cx="2558265" cy="101714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D15819A-4B74-82ED-83BE-89A4ED8A55E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D638FB1-64FD-94A5-16A1-FE7B9C45D94D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Présentation des données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CFC635A-C462-04E5-500D-721B0E8FACF3}"/>
              </a:ext>
            </a:extLst>
          </p:cNvPr>
          <p:cNvGrpSpPr/>
          <p:nvPr/>
        </p:nvGrpSpPr>
        <p:grpSpPr>
          <a:xfrm>
            <a:off x="246575" y="3215716"/>
            <a:ext cx="2106202" cy="1017142"/>
            <a:chOff x="1808252" y="1592494"/>
            <a:chExt cx="2558265" cy="1017142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897B7A57-887B-871E-3B53-0AA68782B6F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BC91C93-EBB6-0887-E06D-81E4A0433F43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Analyse et création de variables explicatives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9B9D539-072E-0A9D-BE9B-D3547646B82A}"/>
              </a:ext>
            </a:extLst>
          </p:cNvPr>
          <p:cNvGrpSpPr/>
          <p:nvPr/>
        </p:nvGrpSpPr>
        <p:grpSpPr>
          <a:xfrm>
            <a:off x="246569" y="5068212"/>
            <a:ext cx="2106202" cy="1017142"/>
            <a:chOff x="1808252" y="1592494"/>
            <a:chExt cx="2558265" cy="1017142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F62C757-16EB-23E5-DFF3-75FEAAFF9213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0B86199-7CF1-1615-3DB6-5B257C0CCD15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Gestion des valeurs manquantes</a:t>
              </a:r>
            </a:p>
          </p:txBody>
        </p:sp>
      </p:grp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788CE953-5527-EBC8-128C-895611907A6D}"/>
              </a:ext>
            </a:extLst>
          </p:cNvPr>
          <p:cNvSpPr/>
          <p:nvPr/>
        </p:nvSpPr>
        <p:spPr>
          <a:xfrm>
            <a:off x="1017142" y="2611235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3A46240B-A7C1-B731-F57A-B687B951EAC1}"/>
              </a:ext>
            </a:extLst>
          </p:cNvPr>
          <p:cNvSpPr/>
          <p:nvPr/>
        </p:nvSpPr>
        <p:spPr>
          <a:xfrm>
            <a:off x="1017142" y="4434239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EAF2FAC-28AC-2B5F-4BBA-1EF2B74F2D90}"/>
              </a:ext>
            </a:extLst>
          </p:cNvPr>
          <p:cNvSpPr/>
          <p:nvPr/>
        </p:nvSpPr>
        <p:spPr>
          <a:xfrm>
            <a:off x="2494960" y="1363219"/>
            <a:ext cx="11827215" cy="6569494"/>
          </a:xfrm>
          <a:prstGeom prst="roundRect">
            <a:avLst>
              <a:gd name="adj" fmla="val 5394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9047C7-818E-A725-3F48-AC768B4D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90" y="1564724"/>
            <a:ext cx="11378630" cy="6367989"/>
          </a:xfrm>
          <a:prstGeom prst="rect">
            <a:avLst/>
          </a:prstGeom>
        </p:spPr>
      </p:pic>
      <p:sp>
        <p:nvSpPr>
          <p:cNvPr id="7" name="Text 5">
            <a:extLst>
              <a:ext uri="{FF2B5EF4-FFF2-40B4-BE49-F238E27FC236}">
                <a16:creationId xmlns:a16="http://schemas.microsoft.com/office/drawing/2014/main" id="{087E9862-AD08-07C4-710E-F83D05164887}"/>
              </a:ext>
            </a:extLst>
          </p:cNvPr>
          <p:cNvSpPr/>
          <p:nvPr/>
        </p:nvSpPr>
        <p:spPr>
          <a:xfrm>
            <a:off x="2686690" y="7127641"/>
            <a:ext cx="5706635" cy="53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Suppression des variables avec plus de 50 % de valeurs manquantes : Nombre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passe de 797 à 561 </a:t>
            </a:r>
          </a:p>
        </p:txBody>
      </p:sp>
    </p:spTree>
    <p:extLst>
      <p:ext uri="{BB962C8B-B14F-4D97-AF65-F5344CB8AC3E}">
        <p14:creationId xmlns:p14="http://schemas.microsoft.com/office/powerpoint/2010/main" val="194490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Réduction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dimensionalité</a:t>
            </a:r>
            <a:endParaRPr lang="en-US" sz="4450" b="1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6A6224-B6A7-2644-AA51-9209D5E33597}"/>
              </a:ext>
            </a:extLst>
          </p:cNvPr>
          <p:cNvGrpSpPr/>
          <p:nvPr/>
        </p:nvGrpSpPr>
        <p:grpSpPr>
          <a:xfrm>
            <a:off x="246581" y="1363220"/>
            <a:ext cx="2106202" cy="1017142"/>
            <a:chOff x="1808252" y="1592494"/>
            <a:chExt cx="2558265" cy="101714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D15819A-4B74-82ED-83BE-89A4ED8A55E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D638FB1-64FD-94A5-16A1-FE7B9C45D94D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Présentation des données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CFC635A-C462-04E5-500D-721B0E8FACF3}"/>
              </a:ext>
            </a:extLst>
          </p:cNvPr>
          <p:cNvGrpSpPr/>
          <p:nvPr/>
        </p:nvGrpSpPr>
        <p:grpSpPr>
          <a:xfrm>
            <a:off x="246575" y="3215716"/>
            <a:ext cx="2106202" cy="1017142"/>
            <a:chOff x="1808252" y="1592494"/>
            <a:chExt cx="2558265" cy="1017142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897B7A57-887B-871E-3B53-0AA68782B6F1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BC91C93-EBB6-0887-E06D-81E4A0433F43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Analyse et création de variables explicatives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9B9D539-072E-0A9D-BE9B-D3547646B82A}"/>
              </a:ext>
            </a:extLst>
          </p:cNvPr>
          <p:cNvGrpSpPr/>
          <p:nvPr/>
        </p:nvGrpSpPr>
        <p:grpSpPr>
          <a:xfrm>
            <a:off x="246569" y="5068212"/>
            <a:ext cx="2106202" cy="1017142"/>
            <a:chOff x="1808252" y="1592494"/>
            <a:chExt cx="2558265" cy="1017142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F62C757-16EB-23E5-DFF3-75FEAAFF9213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0B86199-7CF1-1615-3DB6-5B257C0CCD15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Gestion des valeurs manquantes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79283C4-F749-7744-0AB0-BF3826DCA747}"/>
              </a:ext>
            </a:extLst>
          </p:cNvPr>
          <p:cNvGrpSpPr/>
          <p:nvPr/>
        </p:nvGrpSpPr>
        <p:grpSpPr>
          <a:xfrm>
            <a:off x="246573" y="6915571"/>
            <a:ext cx="2106202" cy="1017142"/>
            <a:chOff x="1808252" y="1592494"/>
            <a:chExt cx="2558265" cy="1017142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E5727510-AF8E-B595-BDBF-10D8C1982CFF}"/>
                </a:ext>
              </a:extLst>
            </p:cNvPr>
            <p:cNvSpPr/>
            <p:nvPr/>
          </p:nvSpPr>
          <p:spPr>
            <a:xfrm>
              <a:off x="1808252" y="1592494"/>
              <a:ext cx="2558265" cy="1017142"/>
            </a:xfrm>
            <a:prstGeom prst="roundRect">
              <a:avLst/>
            </a:prstGeom>
            <a:solidFill>
              <a:srgbClr val="E6C46D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82FCCA4-9C04-E33E-8CEC-7D9A04AEE3D5}"/>
                </a:ext>
              </a:extLst>
            </p:cNvPr>
            <p:cNvSpPr txBox="1"/>
            <p:nvPr/>
          </p:nvSpPr>
          <p:spPr>
            <a:xfrm>
              <a:off x="1808252" y="1808677"/>
              <a:ext cx="2558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Sélection des</a:t>
              </a:r>
            </a:p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variables</a:t>
              </a:r>
            </a:p>
          </p:txBody>
        </p:sp>
      </p:grp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788CE953-5527-EBC8-128C-895611907A6D}"/>
              </a:ext>
            </a:extLst>
          </p:cNvPr>
          <p:cNvSpPr/>
          <p:nvPr/>
        </p:nvSpPr>
        <p:spPr>
          <a:xfrm>
            <a:off x="1017142" y="2611235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3A46240B-A7C1-B731-F57A-B687B951EAC1}"/>
              </a:ext>
            </a:extLst>
          </p:cNvPr>
          <p:cNvSpPr/>
          <p:nvPr/>
        </p:nvSpPr>
        <p:spPr>
          <a:xfrm>
            <a:off x="1017142" y="4434239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bas 23">
            <a:extLst>
              <a:ext uri="{FF2B5EF4-FFF2-40B4-BE49-F238E27FC236}">
                <a16:creationId xmlns:a16="http://schemas.microsoft.com/office/drawing/2014/main" id="{6CD52AA8-549D-CE47-2A9B-B5B5799A162E}"/>
              </a:ext>
            </a:extLst>
          </p:cNvPr>
          <p:cNvSpPr/>
          <p:nvPr/>
        </p:nvSpPr>
        <p:spPr>
          <a:xfrm>
            <a:off x="1017130" y="6313504"/>
            <a:ext cx="565078" cy="402987"/>
          </a:xfrm>
          <a:prstGeom prst="downArrow">
            <a:avLst/>
          </a:prstGeom>
          <a:solidFill>
            <a:srgbClr val="E6C4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C2705B6-793E-05FF-F5D9-639098EDC08D}"/>
              </a:ext>
            </a:extLst>
          </p:cNvPr>
          <p:cNvSpPr/>
          <p:nvPr/>
        </p:nvSpPr>
        <p:spPr>
          <a:xfrm>
            <a:off x="2494960" y="1363219"/>
            <a:ext cx="11827215" cy="6569494"/>
          </a:xfrm>
          <a:prstGeom prst="roundRect">
            <a:avLst>
              <a:gd name="adj" fmla="val 5394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B0554-8F15-4DE0-E284-443380F45770}"/>
              </a:ext>
            </a:extLst>
          </p:cNvPr>
          <p:cNvSpPr/>
          <p:nvPr/>
        </p:nvSpPr>
        <p:spPr>
          <a:xfrm>
            <a:off x="3054909" y="3020726"/>
            <a:ext cx="5228811" cy="5105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Suppression des variables à plus de 50 % de valeurs manquantes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4794BB2-CAFA-ADDD-0913-4141E3BFB677}"/>
              </a:ext>
            </a:extLst>
          </p:cNvPr>
          <p:cNvSpPr/>
          <p:nvPr/>
        </p:nvSpPr>
        <p:spPr>
          <a:xfrm>
            <a:off x="3054915" y="1768528"/>
            <a:ext cx="5228812" cy="61183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Réduction de dimensionalité 797 Variables</a:t>
            </a:r>
          </a:p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A2A43E-DB4A-5CD8-60F7-8A810FFF3066}"/>
              </a:ext>
            </a:extLst>
          </p:cNvPr>
          <p:cNvSpPr/>
          <p:nvPr/>
        </p:nvSpPr>
        <p:spPr>
          <a:xfrm>
            <a:off x="3054916" y="4171639"/>
            <a:ext cx="5228811" cy="5105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Suppression des variables corrélées à plus de 80%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7EB53-72D0-CE7E-0BF2-9F57C39AD6FA}"/>
              </a:ext>
            </a:extLst>
          </p:cNvPr>
          <p:cNvSpPr/>
          <p:nvPr/>
        </p:nvSpPr>
        <p:spPr>
          <a:xfrm>
            <a:off x="3054916" y="5318745"/>
            <a:ext cx="5228811" cy="56177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Suppression des variables à moins de 2% de 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C11505-4B9A-BA74-CF6A-4B9F259F5506}"/>
              </a:ext>
            </a:extLst>
          </p:cNvPr>
          <p:cNvSpPr/>
          <p:nvPr/>
        </p:nvSpPr>
        <p:spPr>
          <a:xfrm>
            <a:off x="2984286" y="6514997"/>
            <a:ext cx="5228811" cy="5105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Sélection des variables par la méthode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SelectKbest</a:t>
            </a:r>
            <a:endParaRPr lang="fr-F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F7DD5CEA-41B0-3401-4F6B-B229F5912142}"/>
              </a:ext>
            </a:extLst>
          </p:cNvPr>
          <p:cNvSpPr/>
          <p:nvPr/>
        </p:nvSpPr>
        <p:spPr>
          <a:xfrm>
            <a:off x="4441836" y="2394273"/>
            <a:ext cx="2454965" cy="61183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797  Variables</a:t>
            </a:r>
          </a:p>
        </p:txBody>
      </p: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E31E1E17-CBF4-404C-026A-F693EC642DB7}"/>
              </a:ext>
            </a:extLst>
          </p:cNvPr>
          <p:cNvSpPr/>
          <p:nvPr/>
        </p:nvSpPr>
        <p:spPr>
          <a:xfrm>
            <a:off x="4441836" y="3559804"/>
            <a:ext cx="2454965" cy="61183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561 Variables</a:t>
            </a:r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74A0C2E1-922C-6410-4F0A-A72AE0C3686B}"/>
              </a:ext>
            </a:extLst>
          </p:cNvPr>
          <p:cNvSpPr/>
          <p:nvPr/>
        </p:nvSpPr>
        <p:spPr>
          <a:xfrm>
            <a:off x="4441831" y="4704834"/>
            <a:ext cx="2454965" cy="61183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342 Variables</a:t>
            </a:r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471F9B73-AB0B-3E0D-8B8E-78C7B4CAC608}"/>
              </a:ext>
            </a:extLst>
          </p:cNvPr>
          <p:cNvSpPr/>
          <p:nvPr/>
        </p:nvSpPr>
        <p:spPr>
          <a:xfrm>
            <a:off x="4441833" y="5912010"/>
            <a:ext cx="2454965" cy="61183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181 Variables</a:t>
            </a:r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A2379557-3D57-F6F0-C45A-AA131C24098A}"/>
              </a:ext>
            </a:extLst>
          </p:cNvPr>
          <p:cNvSpPr/>
          <p:nvPr/>
        </p:nvSpPr>
        <p:spPr>
          <a:xfrm>
            <a:off x="4441836" y="7048192"/>
            <a:ext cx="2454965" cy="61183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 Variables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160DC3C-DA93-5863-3835-BA7833E2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194" y="1774995"/>
            <a:ext cx="5674693" cy="167247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0B41323-AD89-DBEC-3C02-ED06D55B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194" y="4153664"/>
            <a:ext cx="2390625" cy="988604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89C198E-0A1C-DEF4-9F74-784F6CCD4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3194" y="5284395"/>
            <a:ext cx="4698376" cy="102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81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523CBD-629A-31A1-24CE-10F422A8DABC}"/>
              </a:ext>
            </a:extLst>
          </p:cNvPr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Variables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restantes</a:t>
            </a:r>
            <a:endParaRPr lang="en-US" sz="445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DA9B6A-43FC-D624-2FE2-9154DDEF3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sp>
        <p:nvSpPr>
          <p:cNvPr id="8" name="Flèche : virage 7">
            <a:extLst>
              <a:ext uri="{FF2B5EF4-FFF2-40B4-BE49-F238E27FC236}">
                <a16:creationId xmlns:a16="http://schemas.microsoft.com/office/drawing/2014/main" id="{BB638415-AC41-AEB9-6291-D01E9932C3D0}"/>
              </a:ext>
            </a:extLst>
          </p:cNvPr>
          <p:cNvSpPr/>
          <p:nvPr/>
        </p:nvSpPr>
        <p:spPr>
          <a:xfrm flipV="1">
            <a:off x="3020602" y="1777797"/>
            <a:ext cx="1407560" cy="2568171"/>
          </a:xfrm>
          <a:prstGeom prst="bentArrow">
            <a:avLst>
              <a:gd name="adj1" fmla="val 16971"/>
              <a:gd name="adj2" fmla="val 17336"/>
              <a:gd name="adj3" fmla="val 18431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3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F9692712-C545-E373-D4A8-8D0EBDC4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935"/>
            <a:ext cx="14630400" cy="7131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des 5 variables les plus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importantes</a:t>
            </a:r>
            <a:endParaRPr lang="en-US" sz="445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3824168-CB35-EE59-6A8E-4B8C07F1CB51}"/>
              </a:ext>
            </a:extLst>
          </p:cNvPr>
          <p:cNvSpPr/>
          <p:nvPr/>
        </p:nvSpPr>
        <p:spPr>
          <a:xfrm>
            <a:off x="10187486" y="5194325"/>
            <a:ext cx="4096073" cy="2194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Distribution des variables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EXT_SOURCE_2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AMT_ANNUITY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DAYS_BIRTH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EXT_SOURCE_3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AMT_CREDIT</a:t>
            </a:r>
          </a:p>
        </p:txBody>
      </p:sp>
    </p:spTree>
    <p:extLst>
      <p:ext uri="{BB962C8B-B14F-4D97-AF65-F5344CB8AC3E}">
        <p14:creationId xmlns:p14="http://schemas.microsoft.com/office/powerpoint/2010/main" val="1413524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CC58C44-1C43-4F16-2D1B-FC25A774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444"/>
            <a:ext cx="14630400" cy="71391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Distribution KDE</a:t>
            </a:r>
            <a:endParaRPr lang="en-US" sz="445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3824168-CB35-EE59-6A8E-4B8C07F1CB51}"/>
              </a:ext>
            </a:extLst>
          </p:cNvPr>
          <p:cNvSpPr/>
          <p:nvPr/>
        </p:nvSpPr>
        <p:spPr>
          <a:xfrm>
            <a:off x="9879262" y="5586354"/>
            <a:ext cx="4370994" cy="2215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Pour visualiser l'influence des variables sur la cible, nous traçons les graphiques KDE (Kernel Density Estimation). Ce type de graphique illustre la distribution d'une variable unique et peut être assimilé à un histogramme lissé.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600" dirty="0">
              <a:solidFill>
                <a:srgbClr val="3C3939"/>
              </a:solidFill>
              <a:ea typeface="Roboto" pitchFamily="34" charset="-122"/>
              <a:cs typeface="Roboto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On note que les variables EXT_SOURCE_2, DAYS_BIRTH et EXT_SOURCE_3 sont fortement corrélées avec la cible.</a:t>
            </a:r>
          </a:p>
        </p:txBody>
      </p:sp>
    </p:spTree>
    <p:extLst>
      <p:ext uri="{BB962C8B-B14F-4D97-AF65-F5344CB8AC3E}">
        <p14:creationId xmlns:p14="http://schemas.microsoft.com/office/powerpoint/2010/main" val="281818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Analyse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exploratoire</a:t>
            </a:r>
            <a:endParaRPr lang="en-US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</a:t>
            </a:r>
            <a:endParaRPr lang="en-US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drift</a:t>
            </a:r>
            <a:endParaRPr lang="en-US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76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3C7AE43-F151-7FCB-848E-BD19BCAB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066" y="733960"/>
            <a:ext cx="6553200" cy="7372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complémentaires</a:t>
            </a:r>
            <a:endParaRPr lang="en-US" sz="4450" b="1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8D079324-8A61-226E-4667-75387B874008}"/>
              </a:ext>
            </a:extLst>
          </p:cNvPr>
          <p:cNvSpPr/>
          <p:nvPr/>
        </p:nvSpPr>
        <p:spPr>
          <a:xfrm>
            <a:off x="509230" y="1382613"/>
            <a:ext cx="7186114" cy="2938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variables étudiées permettent également d’analyser les défauts de remboursement du client :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 tranche d’âge et ancienneté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 niveau d'études, de revenus et statut familial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 type et secteur d’activité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 type de logement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109C955-CFF6-8673-F213-3EB2FBFF4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08" y="3686710"/>
            <a:ext cx="68770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33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7D133072-C388-86E0-E89D-7A33361B5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5420"/>
            <a:ext cx="10808468" cy="7124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Corrélation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finale</a:t>
            </a:r>
            <a:endParaRPr lang="en-US" sz="4450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4D7B565-6C63-FC48-69A2-50B3DB7DF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468" y="0"/>
            <a:ext cx="382193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8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Analyse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exploratoire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</a:t>
            </a:r>
            <a:endParaRPr lang="en-US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drift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14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Méthodologie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242913"/>
            <a:ext cx="13598657" cy="67470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du déséquilibrage des données</a:t>
            </a:r>
          </a:p>
          <a:p>
            <a:pPr marL="285750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Recherche du meilleur modèle de classification sur les données réduites :</a:t>
            </a:r>
          </a:p>
          <a:p>
            <a:pPr marL="742950" lvl="1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Séparation du jeu de données en jeu d’entraînement, jeu de validation et jeu de test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(80%) : Permet d'entraîner le modèle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Validation (16%) : Permet de trouver les bonnes valeurs des hyperparamètres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(4%) : Vérifie que le modèle est robuste avec de nouvelles données.</a:t>
            </a:r>
          </a:p>
          <a:p>
            <a:pPr marL="742950" lvl="1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Création d’un pipeline de modélisation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StandardScaler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modèle d’équilibrage retenu, modèle de classification retenu)</a:t>
            </a:r>
          </a:p>
          <a:p>
            <a:pPr marL="742950" lvl="1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 modèles de classification testés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Dummy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Classifier (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baseline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Regression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LGBM Classifier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XG Boost Classifier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Forest Classifier</a:t>
            </a:r>
          </a:p>
          <a:p>
            <a:pPr marL="1200150" lvl="2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Classifier</a:t>
            </a:r>
          </a:p>
          <a:p>
            <a:pPr marL="285750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Optimisation des modèles par recherche des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hyper-paramètres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 </a:t>
            </a:r>
            <a:r>
              <a:rPr lang="fr-FR" sz="17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validation par GridSearchCV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sur 5 plis</a:t>
            </a:r>
          </a:p>
          <a:p>
            <a:pPr marL="285750" indent="-285750" algn="just">
              <a:lnSpc>
                <a:spcPts val="285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Finalisation du modèle final sur les données totales et par recherche des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hyper-paramètres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4940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EFB244C0-88DC-6132-7904-792E8F09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7" y="1349766"/>
            <a:ext cx="9316685" cy="41738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Présentation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métriques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utilisées</a:t>
            </a:r>
            <a:endParaRPr lang="en-US" sz="445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6F9F1EE-6F10-C981-B82F-F61E09C47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781" y="1247028"/>
            <a:ext cx="3397628" cy="3082384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A8D0CC9A-31D7-7F7D-48FA-25C48AB452F8}"/>
              </a:ext>
            </a:extLst>
          </p:cNvPr>
          <p:cNvGrpSpPr/>
          <p:nvPr/>
        </p:nvGrpSpPr>
        <p:grpSpPr>
          <a:xfrm>
            <a:off x="509229" y="5807627"/>
            <a:ext cx="9075701" cy="1837218"/>
            <a:chOff x="509229" y="5622695"/>
            <a:chExt cx="9075701" cy="1837218"/>
          </a:xfrm>
        </p:grpSpPr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F783DA8A-2E20-C541-63AB-6292B87BB0AF}"/>
                </a:ext>
              </a:extLst>
            </p:cNvPr>
            <p:cNvSpPr/>
            <p:nvPr/>
          </p:nvSpPr>
          <p:spPr>
            <a:xfrm>
              <a:off x="509229" y="5737726"/>
              <a:ext cx="8913753" cy="15081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/>
              <a:endPara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lvl="1"/>
              <a:r>
                <a:rPr lang="fr-FR" sz="14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TPR : Taux de vrais positifs :                                                                                                       </a:t>
              </a:r>
              <a:r>
                <a:rPr lang="fr-FR" sz="1400" dirty="0" err="1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Recall</a:t>
              </a:r>
              <a:r>
                <a:rPr lang="fr-FR" sz="14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:</a:t>
              </a:r>
            </a:p>
            <a:p>
              <a:pPr marL="0" lvl="1"/>
              <a:endPara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lvl="1"/>
              <a:endPara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lvl="1"/>
              <a:endPara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lvl="1"/>
              <a:endPara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lvl="1"/>
              <a:r>
                <a:rPr lang="fr-FR" sz="14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FPR : Taux de faux positifs :                                                                                                        Précision :</a:t>
              </a: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1D307F15-3367-CEB8-CF13-A28516562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0364" y="5622695"/>
              <a:ext cx="1381318" cy="781159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E57A57FA-5251-6264-3404-B30B1B05E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7996" y="6745438"/>
              <a:ext cx="1286054" cy="714475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CF4E130D-7179-29D5-3722-E2946D372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3612" y="5622695"/>
              <a:ext cx="1381318" cy="781159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54F3FFEE-8984-A066-4B85-3951E8DE7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3612" y="6754964"/>
              <a:ext cx="1219370" cy="695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1606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Création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la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métrique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score_metier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8" y="1382613"/>
            <a:ext cx="13598659" cy="27202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Implications métiers différentes dans les erreurs de prédiction :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FN (faux négatif) : un mauvais client est prédit bon client : donc crédit accordé, soit une perte d’argent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FP (faux positif) : un bon client est prédit mauvais client : donc crédit refusé, soit un manque à gagner</a:t>
            </a:r>
          </a:p>
          <a:p>
            <a:pPr marL="285750" indent="-28575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Hypothèse : Un client faux négatif est 10 fois + coûteux qu’un faux positif :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Création d’une fonction de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score_metier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Optimisation des modèles via cette fonction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Optimisation du seuil de prédiction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80AFFAB-0832-618C-84AD-9A8759B48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8" y="4349488"/>
            <a:ext cx="9231534" cy="357907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8F22C516-18AE-8FF1-CB23-4C656FA3367C}"/>
              </a:ext>
            </a:extLst>
          </p:cNvPr>
          <p:cNvGrpSpPr/>
          <p:nvPr/>
        </p:nvGrpSpPr>
        <p:grpSpPr>
          <a:xfrm>
            <a:off x="10088198" y="4349488"/>
            <a:ext cx="4110688" cy="1940750"/>
            <a:chOff x="10088198" y="5710307"/>
            <a:chExt cx="4110688" cy="19407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D323605-A783-9783-44E2-476309EC3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6378" y="5710307"/>
              <a:ext cx="3964793" cy="19407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805859-4F6C-62EC-6B43-BEDCF03B8D16}"/>
                </a:ext>
              </a:extLst>
            </p:cNvPr>
            <p:cNvSpPr/>
            <p:nvPr/>
          </p:nvSpPr>
          <p:spPr>
            <a:xfrm>
              <a:off x="10088198" y="6201413"/>
              <a:ext cx="4110688" cy="8017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6557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Traitement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déséquilibre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des classes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8" y="1382613"/>
            <a:ext cx="9785477" cy="45797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Problème de classification binaire déséquilibrée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Répartition des clients suivant la difficulté de rembourser leur crédit</a:t>
            </a:r>
          </a:p>
          <a:p>
            <a:pPr marL="1200150" lvl="2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 0 : Clients non défaillants : </a:t>
            </a:r>
            <a:r>
              <a:rPr lang="fr-FR" sz="1750" b="1" dirty="0">
                <a:solidFill>
                  <a:schemeClr val="accent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Majoritaires</a:t>
            </a:r>
          </a:p>
          <a:p>
            <a:pPr marL="1200150" lvl="2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 1 : Clients défaillants : </a:t>
            </a:r>
            <a:r>
              <a:rPr lang="fr-FR" sz="1750" b="1" dirty="0">
                <a:solidFill>
                  <a:srgbClr val="FFC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Minoritaires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Tendance des modèles à prédire la classe dominante</a:t>
            </a:r>
          </a:p>
          <a:p>
            <a:pPr marL="285750" indent="-285750" algn="just">
              <a:lnSpc>
                <a:spcPts val="285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Rééquilibrage des classes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Rééquilibrage avec sur-échantillonnage de la classe minoritaire  : 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SMOTE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Rééquilibrage avec sous-échantillonnage de la classe majoritaire :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TomekLinks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Rééquilibrage avec sous-échantillonnage de la classe majoritaire :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RandomUnderSampler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Combinaison d'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oversampling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et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undersampling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SMOTETomek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Rééquilibrage avec attribution de poids :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class_weight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0CF37E-B8F4-6943-AB19-2A432A71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222" y="1382613"/>
            <a:ext cx="4031949" cy="43213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C64592B-E0B7-28CE-BBF8-6A7BF6D0D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13" y="5703984"/>
            <a:ext cx="6474087" cy="209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29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Modèle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rééquilibrage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retenu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382613"/>
            <a:ext cx="7073099" cy="2194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50"/>
              </a:lnSpc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Méthode retenue :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RandomUnderSampler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méthodes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class_weight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RandomUnderSampler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donnent les meilleurs résultats de score métier.</a:t>
            </a:r>
          </a:p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Cependant,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class_weight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n'est pas disponible pour tous les modèles.</a:t>
            </a:r>
          </a:p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Temps d'exécution de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RandomUnderSampler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 bien inférieur à ceux des autres méthodes.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B8E822-9AAB-7459-5919-03DD6710A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826" y="1477596"/>
            <a:ext cx="5630061" cy="24387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4006457-85A2-552D-6218-20A5DDD21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374" y="4443573"/>
            <a:ext cx="10391652" cy="28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10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Modèles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classification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testés</a:t>
            </a:r>
            <a:endParaRPr lang="en-US" sz="445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C9F3BF-801B-C72C-8997-BBAF022FC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98" y="2654746"/>
            <a:ext cx="12767003" cy="29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35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Meilleur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modèle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classification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144601"/>
            <a:ext cx="13598657" cy="807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modèle retenu est le </a:t>
            </a:r>
            <a:r>
              <a:rPr lang="fr-FR" sz="1750" b="1" dirty="0">
                <a:solidFill>
                  <a:srgbClr val="3C3939"/>
                </a:solidFill>
                <a:highlight>
                  <a:srgbClr val="FFFF0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LGBM Classifier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(Light Gradient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Machine) par rapport à ses performances et temps de calcul.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C’est un algorithme d'apprentissage automatique basé sur le gradient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résultats ci-dessous sont réalisés sur un jeu de données réduit et sans optimisation des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hyper-paramètres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6CA13E47-6A51-22BF-EEC6-82A3869221FA}"/>
              </a:ext>
            </a:extLst>
          </p:cNvPr>
          <p:cNvSpPr/>
          <p:nvPr/>
        </p:nvSpPr>
        <p:spPr>
          <a:xfrm>
            <a:off x="7982449" y="2186415"/>
            <a:ext cx="6022123" cy="18851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modèle prédit correctement 70% du total des clients (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modèle détecte 68% de clients défaillants (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mais ses prédictions ne sont correctes que dans 16% des cas (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courbe du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score_metier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 fonction du seuil (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threshold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 est à l’optimal pour un seuil de 0.49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3A67FF-31F9-94B6-A39D-99C5ABFD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8" y="2058264"/>
            <a:ext cx="3859903" cy="29289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AC086E-21B0-E881-9822-5FC33C7E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31" y="2058264"/>
            <a:ext cx="3415045" cy="292898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66775C2-5101-8EF3-99E3-FE29AC2B8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28" y="4982700"/>
            <a:ext cx="3661630" cy="29253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E4297E9-E556-D02A-53DA-4F966E11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858" y="4987249"/>
            <a:ext cx="3415045" cy="292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1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Analyse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exploratoire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drift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Meilleur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modèle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classification</a:t>
            </a:r>
            <a:endParaRPr lang="en-US" sz="445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DF6FB2C-CF30-AB4D-AEC6-FA9512878B5E}"/>
              </a:ext>
            </a:extLst>
          </p:cNvPr>
          <p:cNvSpPr/>
          <p:nvPr/>
        </p:nvSpPr>
        <p:spPr>
          <a:xfrm>
            <a:off x="507520" y="1327845"/>
            <a:ext cx="8841964" cy="53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résultats ci-dessous sont réalisés sur un jeu de données réduit et avec optimisation des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hyper-paramètres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DC8438-038F-BE36-5AE7-3AF10FDB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446" y="-23331"/>
            <a:ext cx="4686954" cy="160995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AECA4893-E75F-4BEE-77E7-D4BB5CA33A15}"/>
              </a:ext>
            </a:extLst>
          </p:cNvPr>
          <p:cNvGrpSpPr/>
          <p:nvPr/>
        </p:nvGrpSpPr>
        <p:grpSpPr>
          <a:xfrm>
            <a:off x="1909583" y="2529434"/>
            <a:ext cx="10811233" cy="4372321"/>
            <a:chOff x="1150706" y="2266948"/>
            <a:chExt cx="10811233" cy="437232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9401939-0280-4DF8-875A-0924452A6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0706" y="2266948"/>
              <a:ext cx="5747123" cy="4372321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0E2A896-B0ED-9D75-743E-6F0C1BDC9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7829" y="2266948"/>
              <a:ext cx="5064110" cy="4352700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5793ACFE-AC29-EFC8-4318-C61676913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9033" y="4114800"/>
            <a:ext cx="2055107" cy="153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33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>
            <a:extLst>
              <a:ext uri="{FF2B5EF4-FFF2-40B4-BE49-F238E27FC236}">
                <a16:creationId xmlns:a16="http://schemas.microsoft.com/office/drawing/2014/main" id="{E6DC713B-8D7F-2695-CE4F-87FF84BC9584}"/>
              </a:ext>
            </a:extLst>
          </p:cNvPr>
          <p:cNvGrpSpPr/>
          <p:nvPr/>
        </p:nvGrpSpPr>
        <p:grpSpPr>
          <a:xfrm>
            <a:off x="1909583" y="2526671"/>
            <a:ext cx="10811233" cy="4355463"/>
            <a:chOff x="1909583" y="2526671"/>
            <a:chExt cx="10811233" cy="435546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89E27F7-54F3-285B-0F4E-5936E4B15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9583" y="2529434"/>
              <a:ext cx="5811079" cy="43527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C4EA2942-3B5B-430E-3085-6D53AC351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6706" y="2526671"/>
              <a:ext cx="5064110" cy="4352701"/>
            </a:xfrm>
            <a:prstGeom prst="rect">
              <a:avLst/>
            </a:prstGeom>
          </p:spPr>
        </p:pic>
      </p:grpSp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Finalisation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modèle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final</a:t>
            </a:r>
            <a:endParaRPr lang="en-US" sz="445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318E77-08C1-D0EB-0394-9DC4BB2EC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761" y="4114800"/>
            <a:ext cx="2075380" cy="153330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4FABCC-6B25-E7F4-07C4-8B0923B36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1695" y="0"/>
            <a:ext cx="3398705" cy="2404153"/>
          </a:xfrm>
          <a:prstGeom prst="rect">
            <a:avLst/>
          </a:prstGeom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1B9F8E60-7AE7-6A24-9B09-99B5F61173C1}"/>
              </a:ext>
            </a:extLst>
          </p:cNvPr>
          <p:cNvSpPr/>
          <p:nvPr/>
        </p:nvSpPr>
        <p:spPr>
          <a:xfrm>
            <a:off x="507520" y="1327845"/>
            <a:ext cx="8841964" cy="53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résultats ci-dessous sont réalisés sur un jeu de données complet et avec optimisation des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hyper-paramètres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268E30CE-49A5-AAFA-2630-8C33A7B30F56}"/>
              </a:ext>
            </a:extLst>
          </p:cNvPr>
          <p:cNvSpPr/>
          <p:nvPr/>
        </p:nvSpPr>
        <p:spPr>
          <a:xfrm>
            <a:off x="507520" y="7000980"/>
            <a:ext cx="13598658" cy="1077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L’aire sous la courbe (AUC) représente la capacité d’un modèle à discriminer les classes positives et négatives. Ici l’AUC de 0,69 signifie que le modèle est meilleur qu’un modèle aléatoire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modèle LGBM Classifier avec les hyperparamètres suivants : {'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learning_rate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': 0.2, '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max_depth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’: 2, '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n_estimators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': 300, '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num_leaves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’: 7} est le modèle le plus performant.</a:t>
            </a: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369304CF-F5DB-02EE-55A4-15B26B3BD2A7}"/>
              </a:ext>
            </a:extLst>
          </p:cNvPr>
          <p:cNvSpPr/>
          <p:nvPr/>
        </p:nvSpPr>
        <p:spPr>
          <a:xfrm>
            <a:off x="9074411" y="96576"/>
            <a:ext cx="2152040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fr-FR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</a:t>
            </a:r>
          </a:p>
        </p:txBody>
      </p:sp>
      <p:sp>
        <p:nvSpPr>
          <p:cNvPr id="31" name="Flèche : virage 30">
            <a:extLst>
              <a:ext uri="{FF2B5EF4-FFF2-40B4-BE49-F238E27FC236}">
                <a16:creationId xmlns:a16="http://schemas.microsoft.com/office/drawing/2014/main" id="{F9893C23-B062-880D-1F01-C4AE1450FF3A}"/>
              </a:ext>
            </a:extLst>
          </p:cNvPr>
          <p:cNvSpPr/>
          <p:nvPr/>
        </p:nvSpPr>
        <p:spPr>
          <a:xfrm flipV="1">
            <a:off x="10057181" y="433627"/>
            <a:ext cx="1096594" cy="916601"/>
          </a:xfrm>
          <a:prstGeom prst="bentArrow">
            <a:avLst>
              <a:gd name="adj1" fmla="val 10082"/>
              <a:gd name="adj2" fmla="val 15241"/>
              <a:gd name="adj3" fmla="val 15445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572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97B1A0B-681E-7A12-C1AE-C9B48027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17" y="1771718"/>
            <a:ext cx="10755277" cy="59697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Tracking des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par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Mlflow</a:t>
            </a:r>
            <a:endParaRPr lang="en-US" sz="445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47D847-5074-5660-CBB8-5E890D42D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65" y="3670361"/>
            <a:ext cx="9332185" cy="21724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C567FE-550D-3CA0-B1B0-3C884B9E3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285" y="2428662"/>
            <a:ext cx="7562543" cy="46558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EE8FDA-21EB-8FA8-37E3-F33154F29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83622"/>
            <a:ext cx="14630400" cy="69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Analyse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exploratoire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drift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E9EB412-60BF-8603-1103-67209152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74" y="1052085"/>
            <a:ext cx="13803651" cy="61254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Création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l’API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avec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FastAPI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10736494" y="1320968"/>
            <a:ext cx="3285674" cy="10788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50"/>
              </a:lnSpc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 un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web moderne et rapide permettant de créer des API avec Python.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EDC9B35-87E4-88D9-D1EA-7F73E60B3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494" y="318396"/>
            <a:ext cx="3285674" cy="7433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D892DD-9DF1-9DE2-9B2F-2BF079257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098" y="2561164"/>
            <a:ext cx="5474069" cy="5441290"/>
          </a:xfrm>
          <a:prstGeom prst="rect">
            <a:avLst/>
          </a:prstGeom>
        </p:spPr>
      </p:pic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3987C4CD-717D-1F85-61AE-94818F719B40}"/>
              </a:ext>
            </a:extLst>
          </p:cNvPr>
          <p:cNvSpPr/>
          <p:nvPr/>
        </p:nvSpPr>
        <p:spPr>
          <a:xfrm rot="5400000" flipV="1">
            <a:off x="9081178" y="939330"/>
            <a:ext cx="1799507" cy="1121414"/>
          </a:xfrm>
          <a:prstGeom prst="bentArrow">
            <a:avLst>
              <a:gd name="adj1" fmla="val 15919"/>
              <a:gd name="adj2" fmla="val 19203"/>
              <a:gd name="adj3" fmla="val 192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FastAPI</a:t>
            </a:r>
            <a:endParaRPr lang="en-US" sz="4450"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857F175-889E-3F4D-5A09-2BAF84FE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05" y="1039130"/>
            <a:ext cx="12474905" cy="68147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14506A-E898-75F1-A8E6-DADDAC8B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598" y="59559"/>
            <a:ext cx="7668695" cy="2152950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BEB6181-4640-4562-03E1-D277AC420C79}"/>
              </a:ext>
            </a:extLst>
          </p:cNvPr>
          <p:cNvCxnSpPr>
            <a:cxnSpLocks/>
          </p:cNvCxnSpPr>
          <p:nvPr/>
        </p:nvCxnSpPr>
        <p:spPr>
          <a:xfrm flipH="1">
            <a:off x="4202130" y="2212509"/>
            <a:ext cx="6565187" cy="4815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75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598C665-2801-A450-1C72-C60D0C316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83" y="0"/>
            <a:ext cx="12945233" cy="8229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C96FB3-562F-7549-3AAB-0AD289C54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2246" y="6185894"/>
            <a:ext cx="3217739" cy="1390631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26B18B8-370A-C552-85BC-122A53AD27CC}"/>
              </a:ext>
            </a:extLst>
          </p:cNvPr>
          <p:cNvCxnSpPr/>
          <p:nvPr/>
        </p:nvCxnSpPr>
        <p:spPr>
          <a:xfrm flipH="1">
            <a:off x="3113070" y="6411074"/>
            <a:ext cx="7109717" cy="6164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8CB422FD-F2C9-D798-F2E4-9A9420173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563" y="82627"/>
            <a:ext cx="6706536" cy="3010320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21003DE-99B2-CDD4-7693-A8FAB6F362B7}"/>
              </a:ext>
            </a:extLst>
          </p:cNvPr>
          <p:cNvCxnSpPr>
            <a:cxnSpLocks/>
          </p:cNvCxnSpPr>
          <p:nvPr/>
        </p:nvCxnSpPr>
        <p:spPr>
          <a:xfrm flipH="1">
            <a:off x="2967519" y="1785991"/>
            <a:ext cx="4717551" cy="6164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7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Fonctionnement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l’API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local</a:t>
            </a:r>
            <a:endParaRPr lang="en-US" sz="4450"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F18B63B-747D-A461-F2FF-65BE7659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453" y="1382613"/>
            <a:ext cx="9021434" cy="677322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F224926-E3E9-6313-9594-006EEBB37484}"/>
              </a:ext>
            </a:extLst>
          </p:cNvPr>
          <p:cNvSpPr/>
          <p:nvPr/>
        </p:nvSpPr>
        <p:spPr>
          <a:xfrm>
            <a:off x="509230" y="1382613"/>
            <a:ext cx="3035354" cy="3350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Lancement par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uvicorn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526497-CBEF-5FB4-2B57-EAE561295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04" y="5312412"/>
            <a:ext cx="5658640" cy="10669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8AF63C-E03A-2FD8-91AE-476F25E8A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05" y="6539534"/>
            <a:ext cx="5658640" cy="1047896"/>
          </a:xfrm>
          <a:prstGeom prst="rect">
            <a:avLst/>
          </a:prstGeom>
        </p:spPr>
      </p:pic>
      <p:sp>
        <p:nvSpPr>
          <p:cNvPr id="9" name="Flèche : virage 8">
            <a:extLst>
              <a:ext uri="{FF2B5EF4-FFF2-40B4-BE49-F238E27FC236}">
                <a16:creationId xmlns:a16="http://schemas.microsoft.com/office/drawing/2014/main" id="{06196988-466C-9BA1-07C0-C580CD2190BA}"/>
              </a:ext>
            </a:extLst>
          </p:cNvPr>
          <p:cNvSpPr/>
          <p:nvPr/>
        </p:nvSpPr>
        <p:spPr>
          <a:xfrm flipV="1">
            <a:off x="2026908" y="2034776"/>
            <a:ext cx="2873866" cy="1189445"/>
          </a:xfrm>
          <a:prstGeom prst="bentArrow">
            <a:avLst>
              <a:gd name="adj1" fmla="val 18090"/>
              <a:gd name="adj2" fmla="val 2783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BDCBEC67-070C-E6B1-455F-5216FC56E345}"/>
              </a:ext>
            </a:extLst>
          </p:cNvPr>
          <p:cNvSpPr/>
          <p:nvPr/>
        </p:nvSpPr>
        <p:spPr>
          <a:xfrm rot="5400000" flipV="1">
            <a:off x="3573956" y="3758892"/>
            <a:ext cx="832210" cy="1821427"/>
          </a:xfrm>
          <a:prstGeom prst="bentArrow">
            <a:avLst>
              <a:gd name="adj1" fmla="val 23964"/>
              <a:gd name="adj2" fmla="val 36390"/>
              <a:gd name="adj3" fmla="val 31633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98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Déploiement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l’API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sur le cloud</a:t>
            </a:r>
            <a:endParaRPr lang="en-US" sz="4450" b="1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499027EC-11E8-C5D0-ECC6-0A6CFA112CA7}"/>
              </a:ext>
            </a:extLst>
          </p:cNvPr>
          <p:cNvSpPr/>
          <p:nvPr/>
        </p:nvSpPr>
        <p:spPr>
          <a:xfrm>
            <a:off x="509229" y="1382613"/>
            <a:ext cx="13598657" cy="1822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Procédure de déploiement de l’API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Sauvegarder le code local depuis l’environnement Git vers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Créer un workflow de déploiement automatisé via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-Actions 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Déployer l’API sur le cloud avec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Heroku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079F1C1-6DAA-F42E-571C-2702BD684890}"/>
              </a:ext>
            </a:extLst>
          </p:cNvPr>
          <p:cNvGrpSpPr/>
          <p:nvPr/>
        </p:nvGrpSpPr>
        <p:grpSpPr>
          <a:xfrm>
            <a:off x="3751756" y="3606229"/>
            <a:ext cx="7113602" cy="3063861"/>
            <a:chOff x="3452117" y="3606229"/>
            <a:chExt cx="7113602" cy="3063861"/>
          </a:xfrm>
        </p:grpSpPr>
        <p:sp>
          <p:nvSpPr>
            <p:cNvPr id="7" name="Text 1">
              <a:extLst>
                <a:ext uri="{FF2B5EF4-FFF2-40B4-BE49-F238E27FC236}">
                  <a16:creationId xmlns:a16="http://schemas.microsoft.com/office/drawing/2014/main" id="{DD848211-6103-F53B-7E6B-7C3D7E4D7959}"/>
                </a:ext>
              </a:extLst>
            </p:cNvPr>
            <p:cNvSpPr/>
            <p:nvPr/>
          </p:nvSpPr>
          <p:spPr>
            <a:xfrm>
              <a:off x="5866544" y="4213023"/>
              <a:ext cx="2284748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/>
              <a:r>
                <a:rPr lang="fr-FR" sz="140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Push vers </a:t>
              </a:r>
              <a:r>
                <a:rPr lang="fr-FR" sz="1400" b="1" dirty="0" err="1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Github</a:t>
              </a:r>
              <a:endParaRPr lang="fr-FR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BDC287E-FDC3-EC83-C001-4AF5C1AF5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517" y="5216914"/>
              <a:ext cx="2106202" cy="116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0822E6D3-F12D-01AC-71B1-81999647B9C4}"/>
                </a:ext>
              </a:extLst>
            </p:cNvPr>
            <p:cNvGrpSpPr/>
            <p:nvPr/>
          </p:nvGrpSpPr>
          <p:grpSpPr>
            <a:xfrm>
              <a:off x="3452117" y="3606229"/>
              <a:ext cx="2106202" cy="1017142"/>
              <a:chOff x="1808252" y="1592494"/>
              <a:chExt cx="2558265" cy="1017142"/>
            </a:xfrm>
          </p:grpSpPr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8EC4D117-5DF3-D93E-5BC0-3A1C44EC048C}"/>
                  </a:ext>
                </a:extLst>
              </p:cNvPr>
              <p:cNvSpPr/>
              <p:nvPr/>
            </p:nvSpPr>
            <p:spPr>
              <a:xfrm>
                <a:off x="1808252" y="1592494"/>
                <a:ext cx="2558265" cy="1017142"/>
              </a:xfrm>
              <a:prstGeom prst="roundRect">
                <a:avLst/>
              </a:prstGeom>
              <a:solidFill>
                <a:srgbClr val="E6C46D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D31493A-65F6-64A6-1F22-66E3849C1248}"/>
                  </a:ext>
                </a:extLst>
              </p:cNvPr>
              <p:cNvSpPr txBox="1"/>
              <p:nvPr/>
            </p:nvSpPr>
            <p:spPr>
              <a:xfrm>
                <a:off x="1808252" y="1808677"/>
                <a:ext cx="2558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</a:rPr>
                  <a:t>Versioning</a:t>
                </a:r>
              </a:p>
              <a:p>
                <a:pPr algn="ctr"/>
                <a:r>
                  <a:rPr lang="fr-FR" sz="1600" b="1" dirty="0">
                    <a:solidFill>
                      <a:schemeClr val="bg1"/>
                    </a:solidFill>
                  </a:rPr>
                  <a:t>local Git</a:t>
                </a:r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784C52B-9114-841B-CBAD-1077FAF65962}"/>
                </a:ext>
              </a:extLst>
            </p:cNvPr>
            <p:cNvGrpSpPr/>
            <p:nvPr/>
          </p:nvGrpSpPr>
          <p:grpSpPr>
            <a:xfrm>
              <a:off x="8459517" y="3606229"/>
              <a:ext cx="2106202" cy="1017142"/>
              <a:chOff x="1808252" y="1592494"/>
              <a:chExt cx="2558265" cy="1017142"/>
            </a:xfrm>
          </p:grpSpPr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1E33A5DC-51C9-0AED-3229-8B2F6C2C12C8}"/>
                  </a:ext>
                </a:extLst>
              </p:cNvPr>
              <p:cNvSpPr/>
              <p:nvPr/>
            </p:nvSpPr>
            <p:spPr>
              <a:xfrm>
                <a:off x="1808252" y="1592494"/>
                <a:ext cx="2558265" cy="1017142"/>
              </a:xfrm>
              <a:prstGeom prst="roundRect">
                <a:avLst/>
              </a:prstGeom>
              <a:solidFill>
                <a:srgbClr val="E6C46D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1872E4E-D586-BDB8-1071-147D101900B9}"/>
                  </a:ext>
                </a:extLst>
              </p:cNvPr>
              <p:cNvSpPr txBox="1"/>
              <p:nvPr/>
            </p:nvSpPr>
            <p:spPr>
              <a:xfrm>
                <a:off x="1808252" y="1930868"/>
                <a:ext cx="2558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 err="1">
                    <a:solidFill>
                      <a:schemeClr val="bg1"/>
                    </a:solidFill>
                  </a:rPr>
                  <a:t>Github</a:t>
                </a:r>
                <a:endParaRPr lang="fr-FR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D3EF01B6-DA6A-DF11-7F41-0658E9FF2FDE}"/>
                </a:ext>
              </a:extLst>
            </p:cNvPr>
            <p:cNvGrpSpPr/>
            <p:nvPr/>
          </p:nvGrpSpPr>
          <p:grpSpPr>
            <a:xfrm>
              <a:off x="3452120" y="5304369"/>
              <a:ext cx="2106204" cy="1017142"/>
              <a:chOff x="5701816" y="715609"/>
              <a:chExt cx="2558268" cy="1017142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03AE00C6-4EF1-9F53-5C07-7EFBDD442448}"/>
                  </a:ext>
                </a:extLst>
              </p:cNvPr>
              <p:cNvSpPr/>
              <p:nvPr/>
            </p:nvSpPr>
            <p:spPr>
              <a:xfrm>
                <a:off x="5701816" y="715609"/>
                <a:ext cx="2558266" cy="1017142"/>
              </a:xfrm>
              <a:prstGeom prst="roundRect">
                <a:avLst/>
              </a:prstGeom>
              <a:solidFill>
                <a:srgbClr val="E6C46D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9B87329-7784-FA59-73C4-ACE2D7DEC24D}"/>
                  </a:ext>
                </a:extLst>
              </p:cNvPr>
              <p:cNvSpPr txBox="1"/>
              <p:nvPr/>
            </p:nvSpPr>
            <p:spPr>
              <a:xfrm>
                <a:off x="5701820" y="1050523"/>
                <a:ext cx="2558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 err="1">
                    <a:solidFill>
                      <a:schemeClr val="bg1"/>
                    </a:solidFill>
                  </a:rPr>
                  <a:t>Heroku</a:t>
                </a:r>
                <a:endParaRPr lang="fr-FR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Text 1">
              <a:extLst>
                <a:ext uri="{FF2B5EF4-FFF2-40B4-BE49-F238E27FC236}">
                  <a16:creationId xmlns:a16="http://schemas.microsoft.com/office/drawing/2014/main" id="{BA51294C-6F54-BF05-DDC5-720406A019CA}"/>
                </a:ext>
              </a:extLst>
            </p:cNvPr>
            <p:cNvSpPr/>
            <p:nvPr/>
          </p:nvSpPr>
          <p:spPr>
            <a:xfrm>
              <a:off x="8459517" y="6454646"/>
              <a:ext cx="2106201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/>
              <a:r>
                <a:rPr lang="fr-FR" sz="140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Workflow </a:t>
              </a:r>
              <a:r>
                <a:rPr lang="fr-FR" sz="1400" b="1" dirty="0" err="1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Github</a:t>
              </a:r>
              <a:r>
                <a:rPr lang="fr-FR" sz="140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-Actions</a:t>
              </a:r>
            </a:p>
          </p:txBody>
        </p:sp>
        <p:sp>
          <p:nvSpPr>
            <p:cNvPr id="21" name="Text 1">
              <a:extLst>
                <a:ext uri="{FF2B5EF4-FFF2-40B4-BE49-F238E27FC236}">
                  <a16:creationId xmlns:a16="http://schemas.microsoft.com/office/drawing/2014/main" id="{FDC4C5A2-1E60-F737-C6E4-B79DA02F1E9E}"/>
                </a:ext>
              </a:extLst>
            </p:cNvPr>
            <p:cNvSpPr/>
            <p:nvPr/>
          </p:nvSpPr>
          <p:spPr>
            <a:xfrm>
              <a:off x="5866544" y="5911163"/>
              <a:ext cx="2284748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/>
              <a:r>
                <a:rPr lang="fr-FR" sz="140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Déploiement vers </a:t>
              </a:r>
              <a:r>
                <a:rPr lang="fr-FR" sz="1400" b="1" dirty="0" err="1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Heroku</a:t>
              </a:r>
              <a:endParaRPr lang="fr-FR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3CA1877-12B7-4CD6-E107-113AEF8EB6D4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5558318" y="4113880"/>
              <a:ext cx="2901199" cy="9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22EFE8B0-523B-A0C8-FDAB-18517ED8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321" y="5812940"/>
              <a:ext cx="28190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F9776B62-1A35-AA66-269B-A370B9E671CE}"/>
                </a:ext>
              </a:extLst>
            </p:cNvPr>
            <p:cNvCxnSpPr>
              <a:cxnSpLocks/>
              <a:endCxn id="1026" idx="0"/>
            </p:cNvCxnSpPr>
            <p:nvPr/>
          </p:nvCxnSpPr>
          <p:spPr>
            <a:xfrm>
              <a:off x="9512617" y="4623371"/>
              <a:ext cx="1" cy="5935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0746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Versioning local Git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30" y="1382613"/>
            <a:ext cx="4864154" cy="3350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Emploi de commandes Git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5B45F7E-EBD4-7C69-B017-E07E7DC1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751" y="7082"/>
            <a:ext cx="7931649" cy="64059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706B1D9-70C7-EA32-5B76-3A2F3FAF0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36" y="5860544"/>
            <a:ext cx="5801535" cy="5525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1D984-80FF-C3B5-A144-110012F77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907" y="3452450"/>
            <a:ext cx="3031774" cy="4770068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678C8824-B9A6-8530-80C7-5E29C85F8927}"/>
              </a:ext>
            </a:extLst>
          </p:cNvPr>
          <p:cNvSpPr/>
          <p:nvPr/>
        </p:nvSpPr>
        <p:spPr>
          <a:xfrm>
            <a:off x="4883122" y="6522780"/>
            <a:ext cx="4864155" cy="3350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Versionning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multi-branches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avec GitHub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60480A3-73BC-F867-6A05-45CBA1A94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508" y="5486017"/>
            <a:ext cx="1924319" cy="274358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C9150F2-4CDC-FD6A-E5F8-C3D214BD7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36" y="1866440"/>
            <a:ext cx="3933200" cy="3747113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D2F1839B-4700-C96D-503A-99951AEAB03A}"/>
              </a:ext>
            </a:extLst>
          </p:cNvPr>
          <p:cNvSpPr/>
          <p:nvPr/>
        </p:nvSpPr>
        <p:spPr>
          <a:xfrm>
            <a:off x="3815256" y="1469541"/>
            <a:ext cx="2591804" cy="266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virage 19">
            <a:extLst>
              <a:ext uri="{FF2B5EF4-FFF2-40B4-BE49-F238E27FC236}">
                <a16:creationId xmlns:a16="http://schemas.microsoft.com/office/drawing/2014/main" id="{DE542F3E-7B01-E5F6-81D7-0EA91BE9C7FC}"/>
              </a:ext>
            </a:extLst>
          </p:cNvPr>
          <p:cNvSpPr/>
          <p:nvPr/>
        </p:nvSpPr>
        <p:spPr>
          <a:xfrm flipV="1">
            <a:off x="7441324" y="7020789"/>
            <a:ext cx="1713186" cy="567680"/>
          </a:xfrm>
          <a:prstGeom prst="bentArrow">
            <a:avLst>
              <a:gd name="adj1" fmla="val 26440"/>
              <a:gd name="adj2" fmla="val 31429"/>
              <a:gd name="adj3" fmla="val 3704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54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FC1CFCF-DC3A-8755-A7BE-8FD2E3BD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3774468"/>
            <a:ext cx="8370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Contexte </a:t>
            </a:r>
            <a:r>
              <a:rPr lang="en-US" sz="4450" b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"Prêt 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à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dépenser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5027482"/>
            <a:ext cx="6237090" cy="10812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ts val="2850"/>
              </a:lnSpc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société "Prêt à dépenser", propose des crédits à la consommation pour des personnes ayant peu ou pas du tout d'historique de prêt.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5027482"/>
            <a:ext cx="6244709" cy="10812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ts val="2850"/>
              </a:lnSpc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L’entreprise souhaite mettre en œuvre un outil de “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crédit” pour calculer la probabilité qu’un client rembourse son crédit, puis classifie la demande en </a:t>
            </a:r>
            <a:r>
              <a:rPr lang="fr-FR" sz="1750" dirty="0">
                <a:solidFill>
                  <a:srgbClr val="3C3939"/>
                </a:solidFill>
                <a:highlight>
                  <a:srgbClr val="FFFF0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crédit accordé ou refusé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D2D34B7-D33E-B452-037C-15E622A93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467255" cy="283523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97F21AC-B132-8F1B-5439-2D80526B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42" y="1730672"/>
            <a:ext cx="14630400" cy="64989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Push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GitHub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150330"/>
            <a:ext cx="10802618" cy="3350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 du dossier GitHub : 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/>
              </a:rPr>
              <a:t>https://github.com/DTYS65/Projet7-OpenClassRooms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2C2B23-7DC1-81F1-2B24-2D981DA9A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225" y="2373391"/>
            <a:ext cx="7696665" cy="52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7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Workflow GitHub-Actions</a:t>
            </a:r>
            <a:endParaRPr lang="en-US" sz="4450" b="1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86822E4-3D7C-B1A6-A0AE-7462577D219F}"/>
              </a:ext>
            </a:extLst>
          </p:cNvPr>
          <p:cNvGrpSpPr/>
          <p:nvPr/>
        </p:nvGrpSpPr>
        <p:grpSpPr>
          <a:xfrm>
            <a:off x="486629" y="1546660"/>
            <a:ext cx="13657141" cy="5932927"/>
            <a:chOff x="486629" y="1546660"/>
            <a:chExt cx="13657141" cy="5932927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7EFB8EAD-2254-108E-8BF2-D8649595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629" y="1546660"/>
              <a:ext cx="7683485" cy="5932927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5F9BAFAD-E667-3DCC-F0FB-0A6CCAA3C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8950" y="1546660"/>
              <a:ext cx="5994820" cy="5932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111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Définition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 workflow</a:t>
            </a:r>
            <a:endParaRPr lang="en-US" sz="4450" b="1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DF21C9D-AD82-F0C6-3E60-7E21E0C5F3F3}"/>
              </a:ext>
            </a:extLst>
          </p:cNvPr>
          <p:cNvGrpSpPr/>
          <p:nvPr/>
        </p:nvGrpSpPr>
        <p:grpSpPr>
          <a:xfrm>
            <a:off x="211852" y="1136034"/>
            <a:ext cx="14206695" cy="6994513"/>
            <a:chOff x="0" y="1246400"/>
            <a:chExt cx="14206695" cy="699451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6100D8E-FDF0-CBF5-45D3-115D651A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46400"/>
              <a:ext cx="8570887" cy="3360773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3170CD2-34D3-E01B-FA95-31A5DCB8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607173"/>
              <a:ext cx="8570887" cy="363374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F37219D-8758-E992-0330-6998E6F02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0887" y="1246400"/>
              <a:ext cx="5635808" cy="6994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087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63C1B81-D2BC-CF4A-C03A-20E23F52DF95}"/>
              </a:ext>
            </a:extLst>
          </p:cNvPr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Codage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 workflow + gestion des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clés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secrètes</a:t>
            </a:r>
            <a:endParaRPr lang="en-US" sz="445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1D5B7C-F68D-19EF-8C9F-FB0B10E9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0416"/>
            <a:ext cx="14630400" cy="699918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CB95843-9C17-2C22-A217-8E143371D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616" y="4380645"/>
            <a:ext cx="5916904" cy="1762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F007196-D7C8-B6F5-6AF1-812B31778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616" y="3847611"/>
            <a:ext cx="3848637" cy="485843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B0AB297-3BB5-FB16-173E-E31E409B67BC}"/>
              </a:ext>
            </a:extLst>
          </p:cNvPr>
          <p:cNvCxnSpPr>
            <a:cxnSpLocks/>
          </p:cNvCxnSpPr>
          <p:nvPr/>
        </p:nvCxnSpPr>
        <p:spPr>
          <a:xfrm flipH="1" flipV="1">
            <a:off x="7777537" y="4880225"/>
            <a:ext cx="729465" cy="277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9DBA612-8B6D-6F73-3314-9C576ECAB406}"/>
              </a:ext>
            </a:extLst>
          </p:cNvPr>
          <p:cNvCxnSpPr>
            <a:cxnSpLocks/>
          </p:cNvCxnSpPr>
          <p:nvPr/>
        </p:nvCxnSpPr>
        <p:spPr>
          <a:xfrm>
            <a:off x="8609744" y="5629381"/>
            <a:ext cx="585627" cy="1369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9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unitaires</a:t>
            </a:r>
            <a:endParaRPr lang="en-US" sz="445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A36EDC-E99F-3C10-26EE-B3DD72D50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638" y="102742"/>
            <a:ext cx="7969387" cy="8036781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F3DCCE5-B1E8-340C-F4C0-B6D8EAF1195F}"/>
              </a:ext>
            </a:extLst>
          </p:cNvPr>
          <p:cNvSpPr/>
          <p:nvPr/>
        </p:nvSpPr>
        <p:spPr>
          <a:xfrm>
            <a:off x="509230" y="1382613"/>
            <a:ext cx="6237090" cy="3350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Définition des tests par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pytest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A970553-BEBD-BAA3-4928-7237A8134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17" y="2178121"/>
            <a:ext cx="6049219" cy="5944430"/>
          </a:xfrm>
          <a:prstGeom prst="rect">
            <a:avLst/>
          </a:prstGeom>
        </p:spPr>
      </p:pic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A642017D-8038-EE33-EA92-D371549C83BB}"/>
              </a:ext>
            </a:extLst>
          </p:cNvPr>
          <p:cNvSpPr/>
          <p:nvPr/>
        </p:nvSpPr>
        <p:spPr>
          <a:xfrm rot="5400000">
            <a:off x="4323478" y="1306760"/>
            <a:ext cx="558690" cy="1006866"/>
          </a:xfrm>
          <a:prstGeom prst="bentArrow">
            <a:avLst>
              <a:gd name="adj1" fmla="val 21829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01E771D-1EFF-5A37-BF6C-966EE8185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638" y="102742"/>
            <a:ext cx="7969387" cy="9125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434409E-0038-611F-7D51-094619102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588" y="3395301"/>
            <a:ext cx="11901223" cy="14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6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63C1B81-D2BC-CF4A-C03A-20E23F52DF95}"/>
              </a:ext>
            </a:extLst>
          </p:cNvPr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Validation du workflow</a:t>
            </a:r>
            <a:endParaRPr lang="en-US" sz="4450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EE300A-5857-5702-408D-617BE6E1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3621"/>
            <a:ext cx="14630400" cy="68259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DDCE20-7097-D434-1C53-375003B39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928" y="3784934"/>
            <a:ext cx="3160403" cy="4294026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D137DE6-F3A9-6802-FBD1-589504AD1814}"/>
              </a:ext>
            </a:extLst>
          </p:cNvPr>
          <p:cNvCxnSpPr>
            <a:cxnSpLocks/>
          </p:cNvCxnSpPr>
          <p:nvPr/>
        </p:nvCxnSpPr>
        <p:spPr>
          <a:xfrm flipV="1">
            <a:off x="5527497" y="3986373"/>
            <a:ext cx="5712431" cy="24041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4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l’API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déployée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445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20FAD0-6FFC-4771-B4D4-73D78C5E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3621"/>
            <a:ext cx="14630400" cy="68259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E4829E-1A20-8800-E4ED-BFDF274DB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928" y="3784934"/>
            <a:ext cx="2610214" cy="4391638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5F9E26-3A6A-FBED-6115-B0A26191ED27}"/>
              </a:ext>
            </a:extLst>
          </p:cNvPr>
          <p:cNvCxnSpPr>
            <a:cxnSpLocks/>
          </p:cNvCxnSpPr>
          <p:nvPr/>
        </p:nvCxnSpPr>
        <p:spPr>
          <a:xfrm flipV="1">
            <a:off x="8507002" y="4027470"/>
            <a:ext cx="2732926" cy="2393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1">
            <a:extLst>
              <a:ext uri="{FF2B5EF4-FFF2-40B4-BE49-F238E27FC236}">
                <a16:creationId xmlns:a16="http://schemas.microsoft.com/office/drawing/2014/main" id="{1336BF71-3857-E866-92FB-12EA864FA1B1}"/>
              </a:ext>
            </a:extLst>
          </p:cNvPr>
          <p:cNvSpPr/>
          <p:nvPr/>
        </p:nvSpPr>
        <p:spPr>
          <a:xfrm>
            <a:off x="8121383" y="374227"/>
            <a:ext cx="6237090" cy="7069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pytest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intégré au workflow de déploiement via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Actions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6202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de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l’API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déployée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445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20FAD0-6FFC-4771-B4D4-73D78C5E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3621"/>
            <a:ext cx="14630400" cy="68259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E4829E-1A20-8800-E4ED-BFDF274DB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928" y="3784934"/>
            <a:ext cx="2610214" cy="43916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B4DDD6-26B7-A8F2-A926-06D46848D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090" y="2633456"/>
            <a:ext cx="6954220" cy="2962688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B3A7F2C3-4B2D-78FB-B89E-8EC18BFBCE7C}"/>
              </a:ext>
            </a:extLst>
          </p:cNvPr>
          <p:cNvCxnSpPr>
            <a:cxnSpLocks/>
          </p:cNvCxnSpPr>
          <p:nvPr/>
        </p:nvCxnSpPr>
        <p:spPr>
          <a:xfrm flipH="1" flipV="1">
            <a:off x="7397393" y="4458984"/>
            <a:ext cx="4161034" cy="2147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1">
            <a:extLst>
              <a:ext uri="{FF2B5EF4-FFF2-40B4-BE49-F238E27FC236}">
                <a16:creationId xmlns:a16="http://schemas.microsoft.com/office/drawing/2014/main" id="{3A8C5D5C-4B2A-6933-6EA4-62B25C3E67C5}"/>
              </a:ext>
            </a:extLst>
          </p:cNvPr>
          <p:cNvSpPr/>
          <p:nvPr/>
        </p:nvSpPr>
        <p:spPr>
          <a:xfrm>
            <a:off x="8121383" y="374227"/>
            <a:ext cx="6237090" cy="7069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pytest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intégré au workflow de déploiement via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Actions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4919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Déploiement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Heroku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382613"/>
            <a:ext cx="9487525" cy="10788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 de l’API sous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Heroku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/>
              </a:rPr>
              <a:t>https://projet-7-modele-de-scoring-6b3669013dac.herokuapp.com/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1F0B85-88C7-42F5-487D-5BA16F5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42158"/>
            <a:ext cx="14630400" cy="56874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EC2BA74-481C-4058-0DCC-46D077661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805" y="6227775"/>
            <a:ext cx="8764223" cy="12384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DD568B-912F-2B83-EBAC-F000CD439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1688" y="5904081"/>
            <a:ext cx="2738712" cy="23248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2C84B9-D2D0-A83E-DCDC-1BCD670D9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5881" y="7343028"/>
            <a:ext cx="6458851" cy="8859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CC24E2-2A93-6D04-F7C2-71344A0862EE}"/>
              </a:ext>
            </a:extLst>
          </p:cNvPr>
          <p:cNvSpPr/>
          <p:nvPr/>
        </p:nvSpPr>
        <p:spPr>
          <a:xfrm>
            <a:off x="5335881" y="2461434"/>
            <a:ext cx="4003328" cy="456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BEF48E-A224-FEAE-F385-E099C26AA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477" y="1136034"/>
            <a:ext cx="6279456" cy="1736497"/>
          </a:xfrm>
          <a:prstGeom prst="rect">
            <a:avLst/>
          </a:prstGeom>
        </p:spPr>
      </p:pic>
      <p:sp>
        <p:nvSpPr>
          <p:cNvPr id="14" name="Flèche : virage 13">
            <a:extLst>
              <a:ext uri="{FF2B5EF4-FFF2-40B4-BE49-F238E27FC236}">
                <a16:creationId xmlns:a16="http://schemas.microsoft.com/office/drawing/2014/main" id="{A6D480DE-381E-20BB-DFCC-BFA5914DD19D}"/>
              </a:ext>
            </a:extLst>
          </p:cNvPr>
          <p:cNvSpPr/>
          <p:nvPr/>
        </p:nvSpPr>
        <p:spPr>
          <a:xfrm flipV="1">
            <a:off x="6719299" y="2155075"/>
            <a:ext cx="1335640" cy="552938"/>
          </a:xfrm>
          <a:prstGeom prst="bentArrow">
            <a:avLst>
              <a:gd name="adj1" fmla="val 14635"/>
              <a:gd name="adj2" fmla="val 2783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Flèche : courbe vers la droite 14">
            <a:extLst>
              <a:ext uri="{FF2B5EF4-FFF2-40B4-BE49-F238E27FC236}">
                <a16:creationId xmlns:a16="http://schemas.microsoft.com/office/drawing/2014/main" id="{BD8EDA8B-F92A-A590-F95B-0365A38CFF96}"/>
              </a:ext>
            </a:extLst>
          </p:cNvPr>
          <p:cNvSpPr/>
          <p:nvPr/>
        </p:nvSpPr>
        <p:spPr>
          <a:xfrm>
            <a:off x="4109663" y="6554912"/>
            <a:ext cx="863029" cy="146920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6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Analyse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exploratoire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drift</a:t>
            </a:r>
            <a:endParaRPr lang="en-US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Analyse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exploratoire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drift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37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 data drift : Jeu de données initial</a:t>
            </a:r>
            <a:endParaRPr lang="en-US" sz="445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7183B8-7F10-F8E0-1CD9-E3AA39DF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897" y="1261476"/>
            <a:ext cx="4839375" cy="6344535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5116ACED-6256-5AEC-5BD7-CDFB2854413F}"/>
              </a:ext>
            </a:extLst>
          </p:cNvPr>
          <p:cNvGrpSpPr/>
          <p:nvPr/>
        </p:nvGrpSpPr>
        <p:grpSpPr>
          <a:xfrm>
            <a:off x="0" y="1261476"/>
            <a:ext cx="9353992" cy="6968124"/>
            <a:chOff x="0" y="1249867"/>
            <a:chExt cx="9353992" cy="696812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683E28D-F91E-C5A3-7EEF-E61D8384F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249867"/>
              <a:ext cx="9353992" cy="3595804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C8A58DF-DC92-EB6F-6502-7A72915CC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845671"/>
              <a:ext cx="9353992" cy="337232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3644B-C708-77C9-F953-FC91103AB0EC}"/>
              </a:ext>
            </a:extLst>
          </p:cNvPr>
          <p:cNvSpPr/>
          <p:nvPr/>
        </p:nvSpPr>
        <p:spPr>
          <a:xfrm>
            <a:off x="6616557" y="2363056"/>
            <a:ext cx="2661007" cy="965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118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EF60C24F-E3B2-58BC-D9A5-64C4722D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04" y="2394929"/>
            <a:ext cx="9353992" cy="34397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 data drift : Jeu de données final</a:t>
            </a:r>
            <a:endParaRPr lang="en-US" sz="445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9C211-3491-5542-1F3A-93E171E00814}"/>
              </a:ext>
            </a:extLst>
          </p:cNvPr>
          <p:cNvSpPr/>
          <p:nvPr/>
        </p:nvSpPr>
        <p:spPr>
          <a:xfrm>
            <a:off x="9462499" y="3411020"/>
            <a:ext cx="2476072" cy="965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4327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Explicabilité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globale</a:t>
            </a:r>
            <a:endParaRPr lang="en-US" sz="4450" b="1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6953C2C-5A1A-F7BA-230F-690964EACE14}"/>
              </a:ext>
            </a:extLst>
          </p:cNvPr>
          <p:cNvGrpSpPr/>
          <p:nvPr/>
        </p:nvGrpSpPr>
        <p:grpSpPr>
          <a:xfrm>
            <a:off x="1431732" y="1136034"/>
            <a:ext cx="11753652" cy="6914508"/>
            <a:chOff x="1340585" y="580072"/>
            <a:chExt cx="11753652" cy="6914508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0190D3DA-4EE6-C438-AA53-798D694FA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585" y="580072"/>
              <a:ext cx="5773135" cy="6914508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924EEA9B-F01F-7390-9B25-455CDD569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6682" y="580072"/>
              <a:ext cx="5577555" cy="6481836"/>
            </a:xfrm>
            <a:prstGeom prst="rect">
              <a:avLst/>
            </a:prstGeom>
          </p:spPr>
        </p:pic>
      </p:grpSp>
      <p:sp>
        <p:nvSpPr>
          <p:cNvPr id="31" name="Text 1">
            <a:extLst>
              <a:ext uri="{FF2B5EF4-FFF2-40B4-BE49-F238E27FC236}">
                <a16:creationId xmlns:a16="http://schemas.microsoft.com/office/drawing/2014/main" id="{35A32EEB-B311-390C-0785-2BADFA39EA98}"/>
              </a:ext>
            </a:extLst>
          </p:cNvPr>
          <p:cNvSpPr/>
          <p:nvPr/>
        </p:nvSpPr>
        <p:spPr>
          <a:xfrm>
            <a:off x="7952198" y="157950"/>
            <a:ext cx="6463914" cy="53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valeurs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shap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calculent l’importance d’une variable en comparant ce qu’un modèle prédit avec et sans cette variable</a:t>
            </a:r>
          </a:p>
        </p:txBody>
      </p:sp>
    </p:spTree>
    <p:extLst>
      <p:ext uri="{BB962C8B-B14F-4D97-AF65-F5344CB8AC3E}">
        <p14:creationId xmlns:p14="http://schemas.microsoft.com/office/powerpoint/2010/main" val="4104927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Explicabilité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locale pour un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crédit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accordé</a:t>
            </a:r>
            <a:endParaRPr lang="en-US" sz="4450" b="1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4378AF89-63A9-3E51-94FA-CE5F7CF2EB92}"/>
              </a:ext>
            </a:extLst>
          </p:cNvPr>
          <p:cNvSpPr/>
          <p:nvPr/>
        </p:nvSpPr>
        <p:spPr>
          <a:xfrm>
            <a:off x="2858323" y="6960933"/>
            <a:ext cx="8913753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variables en rose ont contribué à accorder le crédit, celles en bleu ont contribué à refuser le crédit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4A6AE44-9FB4-EBC0-AA62-D8E9B2983BAD}"/>
              </a:ext>
            </a:extLst>
          </p:cNvPr>
          <p:cNvGrpSpPr/>
          <p:nvPr/>
        </p:nvGrpSpPr>
        <p:grpSpPr>
          <a:xfrm>
            <a:off x="736514" y="2044820"/>
            <a:ext cx="13157371" cy="3783931"/>
            <a:chOff x="1332414" y="1787966"/>
            <a:chExt cx="13157371" cy="3783931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77BEC02B-C64A-1021-BC6C-13A252A71724}"/>
                </a:ext>
              </a:extLst>
            </p:cNvPr>
            <p:cNvGrpSpPr/>
            <p:nvPr/>
          </p:nvGrpSpPr>
          <p:grpSpPr>
            <a:xfrm>
              <a:off x="1332414" y="1787966"/>
              <a:ext cx="13157371" cy="3425076"/>
              <a:chOff x="1239227" y="1664675"/>
              <a:chExt cx="13157371" cy="3425076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D35B1268-B701-E21F-A2E1-8874EE4D7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227" y="1664676"/>
                <a:ext cx="6520926" cy="3425075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A2272320-1449-34CF-409E-480BD9589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60153" y="1664675"/>
                <a:ext cx="6636445" cy="3425075"/>
              </a:xfrm>
              <a:prstGeom prst="rect">
                <a:avLst/>
              </a:prstGeom>
            </p:spPr>
          </p:pic>
        </p:grpSp>
        <p:sp>
          <p:nvSpPr>
            <p:cNvPr id="11" name="Text 1">
              <a:extLst>
                <a:ext uri="{FF2B5EF4-FFF2-40B4-BE49-F238E27FC236}">
                  <a16:creationId xmlns:a16="http://schemas.microsoft.com/office/drawing/2014/main" id="{FD89EEA4-0952-037C-0DAA-5696674B761F}"/>
                </a:ext>
              </a:extLst>
            </p:cNvPr>
            <p:cNvSpPr/>
            <p:nvPr/>
          </p:nvSpPr>
          <p:spPr>
            <a:xfrm>
              <a:off x="1332414" y="5356453"/>
              <a:ext cx="6520926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/>
              <a:r>
                <a:rPr lang="fr-FR" sz="14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Client n°1</a:t>
              </a:r>
            </a:p>
          </p:txBody>
        </p:sp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B824246E-1F8A-2890-EAEC-FA59FBA26B5E}"/>
                </a:ext>
              </a:extLst>
            </p:cNvPr>
            <p:cNvSpPr/>
            <p:nvPr/>
          </p:nvSpPr>
          <p:spPr>
            <a:xfrm>
              <a:off x="7853340" y="5356453"/>
              <a:ext cx="6520926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/>
              <a:r>
                <a:rPr lang="fr-FR" sz="14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Client n°2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2740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Explicabilité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locale pour un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crédit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refusé</a:t>
            </a:r>
            <a:endParaRPr lang="en-US" sz="4450" b="1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4378AF89-63A9-3E51-94FA-CE5F7CF2EB92}"/>
              </a:ext>
            </a:extLst>
          </p:cNvPr>
          <p:cNvSpPr/>
          <p:nvPr/>
        </p:nvSpPr>
        <p:spPr>
          <a:xfrm>
            <a:off x="2858323" y="6960933"/>
            <a:ext cx="8913753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fr-FR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variables en rose ont contribué à accorder le crédit, celles en bleu ont contribué à refuser le crédit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F43ED1B-96B5-CA16-7691-100534C81DF6}"/>
              </a:ext>
            </a:extLst>
          </p:cNvPr>
          <p:cNvGrpSpPr/>
          <p:nvPr/>
        </p:nvGrpSpPr>
        <p:grpSpPr>
          <a:xfrm>
            <a:off x="736514" y="2044820"/>
            <a:ext cx="13041852" cy="3783931"/>
            <a:chOff x="736514" y="2044820"/>
            <a:chExt cx="13041852" cy="3783931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20046A42-1BE2-4358-5CC9-7868244C51B1}"/>
                </a:ext>
              </a:extLst>
            </p:cNvPr>
            <p:cNvGrpSpPr/>
            <p:nvPr/>
          </p:nvGrpSpPr>
          <p:grpSpPr>
            <a:xfrm>
              <a:off x="736515" y="2044820"/>
              <a:ext cx="13041850" cy="3568487"/>
              <a:chOff x="736515" y="2044820"/>
              <a:chExt cx="13041850" cy="3568487"/>
            </a:xfrm>
          </p:grpSpPr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1C19EE16-0DDA-38DC-14E3-02B526904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515" y="2044820"/>
                <a:ext cx="6763512" cy="3425075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94030923-ED39-54F0-9B60-706617DB6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5729" y="2044822"/>
                <a:ext cx="6342636" cy="3568485"/>
              </a:xfrm>
              <a:prstGeom prst="rect">
                <a:avLst/>
              </a:prstGeom>
            </p:spPr>
          </p:pic>
        </p:grpSp>
        <p:sp>
          <p:nvSpPr>
            <p:cNvPr id="11" name="Text 1">
              <a:extLst>
                <a:ext uri="{FF2B5EF4-FFF2-40B4-BE49-F238E27FC236}">
                  <a16:creationId xmlns:a16="http://schemas.microsoft.com/office/drawing/2014/main" id="{FD89EEA4-0952-037C-0DAA-5696674B761F}"/>
                </a:ext>
              </a:extLst>
            </p:cNvPr>
            <p:cNvSpPr/>
            <p:nvPr/>
          </p:nvSpPr>
          <p:spPr>
            <a:xfrm>
              <a:off x="736514" y="5613307"/>
              <a:ext cx="6520926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/>
              <a:r>
                <a:rPr lang="fr-FR" sz="14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Client n°3</a:t>
              </a:r>
            </a:p>
          </p:txBody>
        </p:sp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B824246E-1F8A-2890-EAEC-FA59FBA26B5E}"/>
                </a:ext>
              </a:extLst>
            </p:cNvPr>
            <p:cNvSpPr/>
            <p:nvPr/>
          </p:nvSpPr>
          <p:spPr>
            <a:xfrm>
              <a:off x="7257440" y="5613307"/>
              <a:ext cx="6520926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/>
              <a:r>
                <a:rPr lang="fr-FR" sz="14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Client n°4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5083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Analyse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</a:rPr>
              <a:t>exploratoire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drift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4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44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92983"/>
            <a:ext cx="1134070" cy="166985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62834"/>
            <a:ext cx="1134070" cy="166985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32686"/>
            <a:ext cx="1134070" cy="1669852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125D099C-01A7-413F-E600-D5C4299AD7B3}"/>
              </a:ext>
            </a:extLst>
          </p:cNvPr>
          <p:cNvSpPr/>
          <p:nvPr/>
        </p:nvSpPr>
        <p:spPr>
          <a:xfrm>
            <a:off x="2169802" y="2189300"/>
            <a:ext cx="6577302" cy="1077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Développement et implémentation d’un modèle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la prise de décision automatique de prêts à la consommation.</a:t>
            </a:r>
          </a:p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MLFLOW pour le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lors de l’entraînement des modèles, et de Git pour le versioning.</a:t>
            </a: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31CE8D21-14D1-D5E2-15ED-D61FD445FAE3}"/>
              </a:ext>
            </a:extLst>
          </p:cNvPr>
          <p:cNvSpPr/>
          <p:nvPr/>
        </p:nvSpPr>
        <p:spPr>
          <a:xfrm>
            <a:off x="2169805" y="3993803"/>
            <a:ext cx="6577302" cy="807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GitHub pour stocker sur le cloud le code de l’API.</a:t>
            </a:r>
          </a:p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GitHub-Actions pour le déploiement continu et automatisé du code de l’API sur le cloud (Solution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Heroku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DCCCA4E3-8E80-1596-DDAA-AE363CB498C6}"/>
              </a:ext>
            </a:extLst>
          </p:cNvPr>
          <p:cNvSpPr/>
          <p:nvPr/>
        </p:nvSpPr>
        <p:spPr>
          <a:xfrm>
            <a:off x="2169802" y="5529001"/>
            <a:ext cx="6577303" cy="1077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en place de tests unitaires avec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Pytest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Shap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l’analyse des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d’importance.</a:t>
            </a:r>
          </a:p>
          <a:p>
            <a:pPr algn="just"/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la librairie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Evidently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détecter le Data Drift en production.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Bibliothèques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utilisées</a:t>
            </a:r>
            <a:endParaRPr lang="en-US" sz="44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105B0-AC29-8E9E-1A4D-EE0AD5ECC764}"/>
              </a:ext>
            </a:extLst>
          </p:cNvPr>
          <p:cNvSpPr/>
          <p:nvPr/>
        </p:nvSpPr>
        <p:spPr>
          <a:xfrm>
            <a:off x="509229" y="1382613"/>
            <a:ext cx="6179247" cy="46567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Bibliothèques générales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matplotlib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seaborn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pickle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joblib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lnSpc>
                <a:spcPts val="285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</a:t>
            </a:r>
            <a:r>
              <a:rPr lang="fr-FR" sz="175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</a:t>
            </a:r>
            <a:endParaRPr lang="fr-FR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scikit-learn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imbalanced-learn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Shap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lightgbm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6E9D69A7-38EA-9EF1-2A9B-72AEFD454BB5}"/>
              </a:ext>
            </a:extLst>
          </p:cNvPr>
          <p:cNvSpPr/>
          <p:nvPr/>
        </p:nvSpPr>
        <p:spPr>
          <a:xfrm>
            <a:off x="5804901" y="1376502"/>
            <a:ext cx="2691827" cy="3541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uvicorn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gunicorn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requests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pytest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lnSpc>
                <a:spcPts val="285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fr-FR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drift</a:t>
            </a: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evidently</a:t>
            </a: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 algn="just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fr-FR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F23EFF1-9C7D-DD5A-213F-3D29DDB6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1365"/>
            <a:ext cx="7192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Objectifs de la mission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365545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655457"/>
            <a:ext cx="3041213" cy="1077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Construire un modèle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qui donnera une prédiction sur la probabilité de faillite d'un client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171867" y="365545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95516" y="3655457"/>
            <a:ext cx="3041213" cy="1077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Analyser les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qui contribuent le plus au modèle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 de permettre de mieux comprendre le score attribué.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2891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903839" y="5289129"/>
            <a:ext cx="6932890" cy="53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Mettre en production le modèle de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prédiction à l’aide d’une API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3B51229C-43C5-8D5C-65DB-A3E1BEF750CE}"/>
              </a:ext>
            </a:extLst>
          </p:cNvPr>
          <p:cNvSpPr/>
          <p:nvPr/>
        </p:nvSpPr>
        <p:spPr>
          <a:xfrm>
            <a:off x="6280190" y="61790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C744FC6-A612-1D6B-11AC-46907B4FBBAA}"/>
              </a:ext>
            </a:extLst>
          </p:cNvPr>
          <p:cNvSpPr/>
          <p:nvPr/>
        </p:nvSpPr>
        <p:spPr>
          <a:xfrm>
            <a:off x="6903839" y="6179007"/>
            <a:ext cx="6932890" cy="807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Mettre en œuvre une approche globale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MLOps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bout en bout, du </a:t>
            </a:r>
            <a:r>
              <a:rPr lang="fr-FR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tracking</a:t>
            </a:r>
            <a:r>
              <a:rPr lang="fr-FR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 modélisations, au déploiement et tests en production, puis à l’analyse du data drift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Etapes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construction du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modèle</a:t>
            </a: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scoring </a:t>
            </a:r>
            <a:endParaRPr lang="en-US" sz="445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FB22AF-2F41-8CAA-66BC-345F8EC0F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9" y="3083614"/>
            <a:ext cx="13469420" cy="342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4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42912"/>
            <a:ext cx="7556421" cy="686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Sommaire</a:t>
            </a:r>
            <a:endParaRPr lang="en-US" sz="4450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27FEB7-3992-DB6A-CCBF-6BE9A02E8C65}"/>
              </a:ext>
            </a:extLst>
          </p:cNvPr>
          <p:cNvSpPr/>
          <p:nvPr/>
        </p:nvSpPr>
        <p:spPr>
          <a:xfrm>
            <a:off x="6280190" y="15835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893340C-B48B-31E9-3AE8-DE62CA4046DE}"/>
              </a:ext>
            </a:extLst>
          </p:cNvPr>
          <p:cNvSpPr/>
          <p:nvPr/>
        </p:nvSpPr>
        <p:spPr>
          <a:xfrm>
            <a:off x="6903839" y="1583589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86BEB861-8017-8AA9-D03C-8FAA5EBE1ED8}"/>
              </a:ext>
            </a:extLst>
          </p:cNvPr>
          <p:cNvSpPr/>
          <p:nvPr/>
        </p:nvSpPr>
        <p:spPr>
          <a:xfrm>
            <a:off x="6280190" y="240770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9C88D86-D633-484F-2017-1C1BB8FE727D}"/>
              </a:ext>
            </a:extLst>
          </p:cNvPr>
          <p:cNvSpPr/>
          <p:nvPr/>
        </p:nvSpPr>
        <p:spPr>
          <a:xfrm>
            <a:off x="6903839" y="240770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mission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9404DB7-D1AC-61BE-FFDC-AC2A675EBE13}"/>
              </a:ext>
            </a:extLst>
          </p:cNvPr>
          <p:cNvSpPr/>
          <p:nvPr/>
        </p:nvSpPr>
        <p:spPr>
          <a:xfrm>
            <a:off x="6280190" y="32318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32D139-C284-45D3-F05C-FB21ADAE427C}"/>
              </a:ext>
            </a:extLst>
          </p:cNvPr>
          <p:cNvSpPr/>
          <p:nvPr/>
        </p:nvSpPr>
        <p:spPr>
          <a:xfrm>
            <a:off x="6903839" y="3231825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Analyse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exploratoire</a:t>
            </a:r>
            <a:endParaRPr lang="en-US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9FBD0-1CDE-E38B-8CB4-B4FA941BEA2F}"/>
              </a:ext>
            </a:extLst>
          </p:cNvPr>
          <p:cNvSpPr/>
          <p:nvPr/>
        </p:nvSpPr>
        <p:spPr>
          <a:xfrm>
            <a:off x="6280190" y="40559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1CBA10-DF0D-4085-BCB3-35557FFA2853}"/>
              </a:ext>
            </a:extLst>
          </p:cNvPr>
          <p:cNvSpPr/>
          <p:nvPr/>
        </p:nvSpPr>
        <p:spPr>
          <a:xfrm>
            <a:off x="6903839" y="4055943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D697F748-5A55-E3D9-B31D-2B18E73837A6}"/>
              </a:ext>
            </a:extLst>
          </p:cNvPr>
          <p:cNvSpPr/>
          <p:nvPr/>
        </p:nvSpPr>
        <p:spPr>
          <a:xfrm>
            <a:off x="6280190" y="48796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6B3576-2E12-9686-C031-0F499B2DFE89}"/>
              </a:ext>
            </a:extLst>
          </p:cNvPr>
          <p:cNvSpPr/>
          <p:nvPr/>
        </p:nvSpPr>
        <p:spPr>
          <a:xfrm>
            <a:off x="6903839" y="4879660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2A67264-2527-CE0B-9BAB-0D58D22C2231}"/>
              </a:ext>
            </a:extLst>
          </p:cNvPr>
          <p:cNvSpPr/>
          <p:nvPr/>
        </p:nvSpPr>
        <p:spPr>
          <a:xfrm>
            <a:off x="6280190" y="570337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9021A81-B1AB-7C9B-6E39-48803D36D5E7}"/>
              </a:ext>
            </a:extLst>
          </p:cNvPr>
          <p:cNvSpPr/>
          <p:nvPr/>
        </p:nvSpPr>
        <p:spPr>
          <a:xfrm>
            <a:off x="6903839" y="5703377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drift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3B95D0-ADEF-5A75-B7F5-CEEC91D61DF4}"/>
              </a:ext>
            </a:extLst>
          </p:cNvPr>
          <p:cNvSpPr/>
          <p:nvPr/>
        </p:nvSpPr>
        <p:spPr>
          <a:xfrm>
            <a:off x="6280190" y="65270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D9F43B-21ED-5F7C-F6B0-EFB69DD66804}"/>
              </a:ext>
            </a:extLst>
          </p:cNvPr>
          <p:cNvSpPr/>
          <p:nvPr/>
        </p:nvSpPr>
        <p:spPr>
          <a:xfrm>
            <a:off x="6903839" y="6527094"/>
            <a:ext cx="6932772" cy="3391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B9919C-20DE-26C0-DB5A-93445F94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46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AC6E376-1DA5-B18F-A78D-55C8EFFF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770" y="1329155"/>
            <a:ext cx="11888859" cy="6592220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7D904AB0-C19E-3D4A-F328-83361A55885E}"/>
              </a:ext>
            </a:extLst>
          </p:cNvPr>
          <p:cNvSpPr/>
          <p:nvPr/>
        </p:nvSpPr>
        <p:spPr>
          <a:xfrm>
            <a:off x="509229" y="427255"/>
            <a:ext cx="13598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 des </a:t>
            </a:r>
            <a:r>
              <a:rPr lang="en-US" sz="445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fichiers</a:t>
            </a:r>
            <a:endParaRPr lang="en-US" sz="4450" b="1" dirty="0"/>
          </a:p>
        </p:txBody>
      </p:sp>
    </p:spTree>
    <p:extLst>
      <p:ext uri="{BB962C8B-B14F-4D97-AF65-F5344CB8AC3E}">
        <p14:creationId xmlns:p14="http://schemas.microsoft.com/office/powerpoint/2010/main" val="249369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12163</TotalTime>
  <Words>1957</Words>
  <Application>Microsoft Office PowerPoint</Application>
  <PresentationFormat>Personnalisé</PresentationFormat>
  <Paragraphs>370</Paragraphs>
  <Slides>57</Slides>
  <Notes>57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65" baseType="lpstr">
      <vt:lpstr>Raleway</vt:lpstr>
      <vt:lpstr>Roboto</vt:lpstr>
      <vt:lpstr>Roboto Bold</vt:lpstr>
      <vt:lpstr>Roboto Medium</vt:lpstr>
      <vt:lpstr>Calibri</vt:lpstr>
      <vt:lpstr>Arial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Jean EMIDIO</cp:lastModifiedBy>
  <cp:revision>290</cp:revision>
  <dcterms:created xsi:type="dcterms:W3CDTF">2025-02-08T08:34:19Z</dcterms:created>
  <dcterms:modified xsi:type="dcterms:W3CDTF">2026-01-01T17:47:37Z</dcterms:modified>
</cp:coreProperties>
</file>